
<file path=[Content_Types].xml><?xml version="1.0" encoding="utf-8"?>
<Types xmlns="http://schemas.openxmlformats.org/package/2006/content-types">
  <Default Extension="fntdata" ContentType="application/x-fontdata"/>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14630400" cy="8229600"/>
  <p:notesSz cx="8229600" cy="14630400"/>
  <p:embeddedFontLst>
    <p:embeddedFont>
      <p:font typeface="Instrument Sans Semi Bold"/>
      <p:regular r:id="rId17"/>
    </p:embeddedFont>
    <p:embeddedFont>
      <p:font typeface="Instrument Sans Semi Bold"/>
      <p:regular r:id="rId18"/>
    </p:embeddedFont>
    <p:embeddedFont>
      <p:font typeface="Instrument Sans Semi Bold"/>
      <p:regular r:id="rId19"/>
    </p:embeddedFont>
    <p:embeddedFont>
      <p:font typeface="Instrument Sans Semi Bold"/>
      <p:regular r:id="rId20"/>
    </p:embeddedFont>
    <p:embeddedFont>
      <p:font typeface="Instrument Sans Medium"/>
      <p:regular r:id="rId21"/>
    </p:embeddedFont>
    <p:embeddedFont>
      <p:font typeface="Instrument Sans Medium"/>
      <p:regular r:id="rId22"/>
    </p:embeddedFont>
    <p:embeddedFont>
      <p:font typeface="Instrument Sans Medium"/>
      <p:regular r:id="rId23"/>
    </p:embeddedFont>
    <p:embeddedFont>
      <p:font typeface="Instrument Sans Medium"/>
      <p:regular r:id="rId24"/>
    </p:embeddedFont>
  </p:embeddedFon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 Id="rId22" Type="http://schemas.openxmlformats.org/officeDocument/2006/relationships/font" Target="fonts/font6.fntdata"/><Relationship Id="rId23" Type="http://schemas.openxmlformats.org/officeDocument/2006/relationships/font" Target="fonts/font7.fntdata"/><Relationship Id="rId24" Type="http://schemas.openxmlformats.org/officeDocument/2006/relationships/font" Target="fonts/font8.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image" Target="../media/image-1005-1.png"/><Relationship Id="rId2"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image" Target="../media/image-1006-1.png"/><Relationship Id="rId2"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image" Target="../media/image-1007-1.png"/><Relationship Id="rId2"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image" Target="../media/image-1009-1.png"/><Relationship Id="rId2"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image" Target="../media/image-1010-1.png"/><Relationship Id="rId2"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image" Target="../media/image-1011-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slideLayout" Target="../slideLayouts/slideLayout5.xml"/><Relationship Id="rId7"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svg"/><Relationship Id="rId3" Type="http://schemas.openxmlformats.org/officeDocument/2006/relationships/image" Target="../media/image-5-3.png"/><Relationship Id="rId4" Type="http://schemas.openxmlformats.org/officeDocument/2006/relationships/image" Target="../media/image-5-4.svg"/><Relationship Id="rId5" Type="http://schemas.openxmlformats.org/officeDocument/2006/relationships/image" Target="../media/image-5-5.png"/><Relationship Id="rId6" Type="http://schemas.openxmlformats.org/officeDocument/2006/relationships/image" Target="../media/image-5-6.svg"/><Relationship Id="rId7" Type="http://schemas.openxmlformats.org/officeDocument/2006/relationships/slideLayout" Target="../slideLayouts/slideLayout6.xml"/><Relationship Id="rId8"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7.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svg"/><Relationship Id="rId3" Type="http://schemas.openxmlformats.org/officeDocument/2006/relationships/image" Target="../media/image-7-3.png"/><Relationship Id="rId4" Type="http://schemas.openxmlformats.org/officeDocument/2006/relationships/image" Target="../media/image-7-4.svg"/><Relationship Id="rId5" Type="http://schemas.openxmlformats.org/officeDocument/2006/relationships/image" Target="../media/image-7-5.png"/><Relationship Id="rId6" Type="http://schemas.openxmlformats.org/officeDocument/2006/relationships/image" Target="../media/image-7-6.svg"/><Relationship Id="rId7" Type="http://schemas.openxmlformats.org/officeDocument/2006/relationships/image" Target="../media/image-7-7.png"/><Relationship Id="rId8" Type="http://schemas.openxmlformats.org/officeDocument/2006/relationships/image" Target="../media/image-7-8.svg"/><Relationship Id="rId9" Type="http://schemas.openxmlformats.org/officeDocument/2006/relationships/image" Target="../media/image-7-9.png"/><Relationship Id="rId10" Type="http://schemas.openxmlformats.org/officeDocument/2006/relationships/image" Target="../media/image-7-10.svg"/><Relationship Id="rId11" Type="http://schemas.openxmlformats.org/officeDocument/2006/relationships/slideLayout" Target="../slideLayouts/slideLayout8.xml"/><Relationship Id="rId1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slideLayout" Target="../slideLayouts/slideLayout10.xml"/><Relationship Id="rId7"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1.xml"/><Relationship Id="rId3"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85000"/>
            </a:srgbClr>
          </a:solidFill>
          <a:ln/>
        </p:spPr>
      </p:sp>
      <p:sp>
        <p:nvSpPr>
          <p:cNvPr id="4" name="Text 1"/>
          <p:cNvSpPr/>
          <p:nvPr/>
        </p:nvSpPr>
        <p:spPr>
          <a:xfrm>
            <a:off x="864037" y="2022396"/>
            <a:ext cx="7620238" cy="771525"/>
          </a:xfrm>
          <a:prstGeom prst="rect">
            <a:avLst/>
          </a:prstGeom>
          <a:noFill/>
          <a:ln/>
        </p:spPr>
        <p:txBody>
          <a:bodyPr wrap="none" lIns="0" tIns="0" rIns="0" bIns="0" rtlCol="0" anchor="t"/>
          <a:lstStyle/>
          <a:p>
            <a:pPr algn="l" indent="0" marL="0">
              <a:lnSpc>
                <a:spcPts val="6050"/>
              </a:lnSpc>
              <a:buNone/>
            </a:pPr>
            <a:r>
              <a:rPr lang="en-US" sz="4850" dirty="0">
                <a:solidFill>
                  <a:srgbClr val="505468"/>
                </a:solidFill>
                <a:latin typeface="Instrument Sans Semi Bold" pitchFamily="34" charset="0"/>
                <a:ea typeface="Instrument Sans Semi Bold" pitchFamily="34" charset="-122"/>
                <a:cs typeface="Instrument Sans Semi Bold" pitchFamily="34" charset="-120"/>
              </a:rPr>
              <a:t>Business Email Assistance</a:t>
            </a:r>
            <a:endParaRPr lang="en-US" sz="4850" dirty="0"/>
          </a:p>
        </p:txBody>
      </p:sp>
      <p:sp>
        <p:nvSpPr>
          <p:cNvPr id="5" name="Text 2"/>
          <p:cNvSpPr/>
          <p:nvPr/>
        </p:nvSpPr>
        <p:spPr>
          <a:xfrm>
            <a:off x="864037" y="3164205"/>
            <a:ext cx="12902327" cy="1580198"/>
          </a:xfrm>
          <a:prstGeom prst="rect">
            <a:avLst/>
          </a:prstGeom>
          <a:noFill/>
          <a:ln/>
        </p:spPr>
        <p:txBody>
          <a:bodyPr wrap="square" lIns="0" tIns="0" rIns="0" bIns="0" rtlCol="0" anchor="t"/>
          <a:lstStyle/>
          <a:p>
            <a:pPr algn="l" indent="0" marL="0">
              <a:lnSpc>
                <a:spcPts val="3100"/>
              </a:lnSpc>
              <a:buNone/>
            </a:pPr>
            <a:r>
              <a:rPr lang="en-US" sz="1900" dirty="0">
                <a:solidFill>
                  <a:srgbClr val="5B5F71"/>
                </a:solidFill>
                <a:latin typeface="Instrument Sans Medium" pitchFamily="34" charset="0"/>
                <a:ea typeface="Instrument Sans Medium" pitchFamily="34" charset="-122"/>
                <a:cs typeface="Instrument Sans Medium" pitchFamily="34" charset="-120"/>
              </a:rPr>
              <a:t>Whether you're making an announcement, following up on a conversation, or delivering difficult news, the way you open and close a business email sets the tone for your entire message. This guide provides a comprehensive reference of professional phrases organized by purpose and formality level — from highly formal to casual — so you can always find the right words for any situation.</a:t>
            </a:r>
            <a:endParaRPr lang="en-US" sz="1900" dirty="0"/>
          </a:p>
        </p:txBody>
      </p:sp>
      <p:sp>
        <p:nvSpPr>
          <p:cNvPr id="6" name="Text 3"/>
          <p:cNvSpPr/>
          <p:nvPr/>
        </p:nvSpPr>
        <p:spPr>
          <a:xfrm>
            <a:off x="864037" y="5022056"/>
            <a:ext cx="12902327" cy="1185148"/>
          </a:xfrm>
          <a:prstGeom prst="rect">
            <a:avLst/>
          </a:prstGeom>
          <a:noFill/>
          <a:ln/>
        </p:spPr>
        <p:txBody>
          <a:bodyPr wrap="square" lIns="0" tIns="0" rIns="0" bIns="0" rtlCol="0" anchor="t"/>
          <a:lstStyle/>
          <a:p>
            <a:pPr algn="l" indent="0" marL="0">
              <a:lnSpc>
                <a:spcPts val="3100"/>
              </a:lnSpc>
              <a:buNone/>
            </a:pPr>
            <a:r>
              <a:rPr lang="en-US" sz="1900" dirty="0">
                <a:solidFill>
                  <a:srgbClr val="5B5F71"/>
                </a:solidFill>
                <a:latin typeface="Instrument Sans Medium" pitchFamily="34" charset="0"/>
                <a:ea typeface="Instrument Sans Medium" pitchFamily="34" charset="-122"/>
                <a:cs typeface="Instrument Sans Medium" pitchFamily="34" charset="-120"/>
              </a:rPr>
              <a:t>Use this document as a quick-reference toolkit to craft emails that are clear, professional, and appropriately toned. Each section covers a specific communication scenario, with phrases ranked from formal to neutral to informal so you can match your language to your audience and context.</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2627233" y="937022"/>
            <a:ext cx="9375934" cy="1027986"/>
          </a:xfrm>
          <a:prstGeom prst="rect">
            <a:avLst/>
          </a:prstGeom>
          <a:noFill/>
          <a:ln/>
        </p:spPr>
        <p:txBody>
          <a:bodyPr wrap="square" lIns="0" tIns="0" rIns="0" bIns="0" rtlCol="0" anchor="t"/>
          <a:lstStyle/>
          <a:p>
            <a:pPr algn="l" indent="0" marL="0">
              <a:lnSpc>
                <a:spcPts val="4000"/>
              </a:lnSpc>
              <a:buNone/>
            </a:pPr>
            <a:r>
              <a:rPr lang="en-US" sz="3200" dirty="0">
                <a:solidFill>
                  <a:srgbClr val="505468"/>
                </a:solidFill>
                <a:latin typeface="Instrument Sans Semi Bold" pitchFamily="34" charset="0"/>
                <a:ea typeface="Instrument Sans Semi Bold" pitchFamily="34" charset="-122"/>
                <a:cs typeface="Instrument Sans Semi Bold" pitchFamily="34" charset="-120"/>
              </a:rPr>
              <a:t>How to Start an Email: Making an Announcement</a:t>
            </a:r>
            <a:endParaRPr lang="en-US" sz="3200" dirty="0"/>
          </a:p>
        </p:txBody>
      </p:sp>
      <p:sp>
        <p:nvSpPr>
          <p:cNvPr id="3" name="Text 1"/>
          <p:cNvSpPr/>
          <p:nvPr/>
        </p:nvSpPr>
        <p:spPr>
          <a:xfrm>
            <a:off x="2627233" y="2184083"/>
            <a:ext cx="9375934" cy="877253"/>
          </a:xfrm>
          <a:prstGeom prst="rect">
            <a:avLst/>
          </a:prstGeom>
          <a:noFill/>
          <a:ln/>
        </p:spPr>
        <p:txBody>
          <a:bodyPr wrap="square" lIns="0" tIns="0" rIns="0" bIns="0" rtlCol="0" anchor="t"/>
          <a:lstStyle/>
          <a:p>
            <a:pPr algn="l" indent="0" marL="0">
              <a:lnSpc>
                <a:spcPts val="1700"/>
              </a:lnSpc>
              <a:buNone/>
            </a:pPr>
            <a:r>
              <a:rPr lang="en-US" sz="1250" dirty="0">
                <a:solidFill>
                  <a:srgbClr val="5B5F71"/>
                </a:solidFill>
                <a:latin typeface="Instrument Sans Medium" pitchFamily="34" charset="0"/>
                <a:ea typeface="Instrument Sans Medium" pitchFamily="34" charset="-122"/>
                <a:cs typeface="Instrument Sans Medium" pitchFamily="34" charset="-120"/>
              </a:rPr>
              <a:t>Announcements require careful word choice to match the nature of the news — whether it's positive, neutral, or difficult. The opening line immediately signals the tone of the message, so selecting the right phrase is essential. You can also open an announcement with an infinitive phrase to emphasize purpose, such as </a:t>
            </a:r>
            <a:pPr algn="l" indent="0" marL="0">
              <a:lnSpc>
                <a:spcPts val="1700"/>
              </a:lnSpc>
              <a:buNone/>
            </a:pPr>
            <a:r>
              <a:rPr lang="en-US" sz="1250" i="1" dirty="0">
                <a:solidFill>
                  <a:srgbClr val="5B5F71"/>
                </a:solidFill>
                <a:latin typeface="Instrument Sans Medium" pitchFamily="34" charset="0"/>
                <a:ea typeface="Instrument Sans Medium" pitchFamily="34" charset="-122"/>
                <a:cs typeface="Instrument Sans Medium" pitchFamily="34" charset="-120"/>
              </a:rPr>
              <a:t>To address our issues with…</a:t>
            </a:r>
            <a:pPr algn="l" indent="0" marL="0">
              <a:lnSpc>
                <a:spcPts val="1700"/>
              </a:lnSpc>
              <a:buNone/>
            </a:pPr>
            <a:r>
              <a:rPr lang="en-US" sz="1250" dirty="0">
                <a:solidFill>
                  <a:srgbClr val="5B5F71"/>
                </a:solidFill>
                <a:latin typeface="Instrument Sans Medium" pitchFamily="34" charset="0"/>
                <a:ea typeface="Instrument Sans Medium" pitchFamily="34" charset="-122"/>
                <a:cs typeface="Instrument Sans Medium" pitchFamily="34" charset="-120"/>
              </a:rPr>
              <a:t> or </a:t>
            </a:r>
            <a:pPr algn="l" indent="0" marL="0">
              <a:lnSpc>
                <a:spcPts val="1700"/>
              </a:lnSpc>
              <a:buNone/>
            </a:pPr>
            <a:r>
              <a:rPr lang="en-US" sz="1250" i="1" dirty="0">
                <a:solidFill>
                  <a:srgbClr val="5B5F71"/>
                </a:solidFill>
                <a:latin typeface="Instrument Sans Medium" pitchFamily="34" charset="0"/>
                <a:ea typeface="Instrument Sans Medium" pitchFamily="34" charset="-122"/>
                <a:cs typeface="Instrument Sans Medium" pitchFamily="34" charset="-120"/>
              </a:rPr>
              <a:t>To better serve our customers…</a:t>
            </a:r>
            <a:endParaRPr lang="en-US" sz="1250" dirty="0"/>
          </a:p>
        </p:txBody>
      </p:sp>
      <p:sp>
        <p:nvSpPr>
          <p:cNvPr id="4" name="Shape 2"/>
          <p:cNvSpPr/>
          <p:nvPr/>
        </p:nvSpPr>
        <p:spPr>
          <a:xfrm>
            <a:off x="2627233" y="3184565"/>
            <a:ext cx="4633198" cy="2128004"/>
          </a:xfrm>
          <a:prstGeom prst="roundRect">
            <a:avLst>
              <a:gd name="adj" fmla="val 3247"/>
            </a:avLst>
          </a:prstGeom>
          <a:solidFill>
            <a:srgbClr val="FFFFFF">
              <a:alpha val="95000"/>
            </a:srgbClr>
          </a:solidFill>
          <a:ln w="22860">
            <a:solidFill>
              <a:srgbClr val="C8C9CF"/>
            </a:solidFill>
            <a:prstDash val="solid"/>
          </a:ln>
        </p:spPr>
      </p:sp>
      <p:sp>
        <p:nvSpPr>
          <p:cNvPr id="5" name="Shape 3"/>
          <p:cNvSpPr/>
          <p:nvPr/>
        </p:nvSpPr>
        <p:spPr>
          <a:xfrm>
            <a:off x="2650093" y="3207425"/>
            <a:ext cx="4587478" cy="493395"/>
          </a:xfrm>
          <a:prstGeom prst="roundRect">
            <a:avLst>
              <a:gd name="adj" fmla="val 8442"/>
            </a:avLst>
          </a:prstGeom>
          <a:solidFill>
            <a:srgbClr val="E2E3E9"/>
          </a:solidFill>
          <a:ln/>
        </p:spPr>
      </p:sp>
      <p:sp>
        <p:nvSpPr>
          <p:cNvPr id="6" name="Text 4"/>
          <p:cNvSpPr/>
          <p:nvPr/>
        </p:nvSpPr>
        <p:spPr>
          <a:xfrm>
            <a:off x="2814518" y="3810357"/>
            <a:ext cx="2056090" cy="256937"/>
          </a:xfrm>
          <a:prstGeom prst="rect">
            <a:avLst/>
          </a:prstGeom>
          <a:noFill/>
          <a:ln/>
        </p:spPr>
        <p:txBody>
          <a:bodyPr wrap="none" lIns="0" tIns="0" rIns="0" bIns="0" rtlCol="0" anchor="t"/>
          <a:lstStyle/>
          <a:p>
            <a:pPr algn="l" indent="0" marL="0">
              <a:lnSpc>
                <a:spcPts val="2000"/>
              </a:lnSpc>
              <a:buNone/>
            </a:pPr>
            <a:r>
              <a:rPr lang="en-US" sz="1600" dirty="0">
                <a:solidFill>
                  <a:srgbClr val="5B5F71"/>
                </a:solidFill>
                <a:latin typeface="Instrument Sans Semi Bold" pitchFamily="34" charset="0"/>
                <a:ea typeface="Instrument Sans Semi Bold" pitchFamily="34" charset="-122"/>
                <a:cs typeface="Instrument Sans Semi Bold" pitchFamily="34" charset="-120"/>
              </a:rPr>
              <a:t>Formal</a:t>
            </a:r>
            <a:endParaRPr lang="en-US" sz="1600" dirty="0"/>
          </a:p>
        </p:txBody>
      </p:sp>
      <p:sp>
        <p:nvSpPr>
          <p:cNvPr id="7" name="Text 5"/>
          <p:cNvSpPr/>
          <p:nvPr/>
        </p:nvSpPr>
        <p:spPr>
          <a:xfrm>
            <a:off x="2814518" y="4133017"/>
            <a:ext cx="4258628" cy="992267"/>
          </a:xfrm>
          <a:prstGeom prst="rect">
            <a:avLst/>
          </a:prstGeom>
          <a:noFill/>
          <a:ln/>
        </p:spPr>
        <p:txBody>
          <a:bodyPr wrap="square" lIns="0" tIns="0" rIns="0" bIns="0" rtlCol="0" anchor="t"/>
          <a:lstStyle/>
          <a:p>
            <a:pPr algn="l" marL="342900" indent="-342900">
              <a:lnSpc>
                <a:spcPts val="1700"/>
              </a:lnSpc>
              <a:buSzPct val="100000"/>
              <a:buChar char="•"/>
            </a:pPr>
            <a:r>
              <a:rPr lang="en-US" sz="1250" dirty="0">
                <a:solidFill>
                  <a:srgbClr val="5B5F71"/>
                </a:solidFill>
                <a:latin typeface="Instrument Sans Medium" pitchFamily="34" charset="0"/>
                <a:ea typeface="Instrument Sans Medium" pitchFamily="34" charset="-122"/>
                <a:cs typeface="Instrument Sans Medium" pitchFamily="34" charset="-120"/>
              </a:rPr>
              <a:t>Please be advised that…</a:t>
            </a:r>
            <a:endParaRPr lang="en-US" sz="1250" dirty="0"/>
          </a:p>
          <a:p>
            <a:pPr algn="l" marL="342900" indent="-342900">
              <a:lnSpc>
                <a:spcPts val="1700"/>
              </a:lnSpc>
              <a:buSzPct val="100000"/>
              <a:buChar char="•"/>
            </a:pPr>
            <a:r>
              <a:rPr lang="en-US" sz="1250" dirty="0">
                <a:solidFill>
                  <a:srgbClr val="5B5F71"/>
                </a:solidFill>
                <a:latin typeface="Instrument Sans Medium" pitchFamily="34" charset="0"/>
                <a:ea typeface="Instrument Sans Medium" pitchFamily="34" charset="-122"/>
                <a:cs typeface="Instrument Sans Medium" pitchFamily="34" charset="-120"/>
              </a:rPr>
              <a:t>Please be aware that…</a:t>
            </a:r>
            <a:endParaRPr lang="en-US" sz="1250" dirty="0"/>
          </a:p>
          <a:p>
            <a:pPr algn="l" marL="342900" indent="-342900">
              <a:lnSpc>
                <a:spcPts val="1700"/>
              </a:lnSpc>
              <a:buSzPct val="100000"/>
              <a:buChar char="•"/>
            </a:pPr>
            <a:r>
              <a:rPr lang="en-US" sz="1250" dirty="0">
                <a:solidFill>
                  <a:srgbClr val="5B5F71"/>
                </a:solidFill>
                <a:latin typeface="Instrument Sans Medium" pitchFamily="34" charset="0"/>
                <a:ea typeface="Instrument Sans Medium" pitchFamily="34" charset="-122"/>
                <a:cs typeface="Instrument Sans Medium" pitchFamily="34" charset="-120"/>
              </a:rPr>
              <a:t>Effective immediately…</a:t>
            </a:r>
            <a:endParaRPr lang="en-US" sz="1250" dirty="0"/>
          </a:p>
          <a:p>
            <a:pPr algn="l" marL="342900" indent="-342900">
              <a:lnSpc>
                <a:spcPts val="1700"/>
              </a:lnSpc>
              <a:buSzPct val="100000"/>
              <a:buChar char="•"/>
            </a:pPr>
            <a:r>
              <a:rPr lang="en-US" sz="1250" dirty="0">
                <a:solidFill>
                  <a:srgbClr val="5B5F71"/>
                </a:solidFill>
                <a:latin typeface="Instrument Sans Medium" pitchFamily="34" charset="0"/>
                <a:ea typeface="Instrument Sans Medium" pitchFamily="34" charset="-122"/>
                <a:cs typeface="Instrument Sans Medium" pitchFamily="34" charset="-120"/>
              </a:rPr>
              <a:t>As of (date)…</a:t>
            </a:r>
            <a:endParaRPr lang="en-US" sz="1250" dirty="0"/>
          </a:p>
        </p:txBody>
      </p:sp>
      <p:sp>
        <p:nvSpPr>
          <p:cNvPr id="8" name="Shape 6"/>
          <p:cNvSpPr/>
          <p:nvPr/>
        </p:nvSpPr>
        <p:spPr>
          <a:xfrm>
            <a:off x="7369969" y="3184565"/>
            <a:ext cx="4633198" cy="2128004"/>
          </a:xfrm>
          <a:prstGeom prst="roundRect">
            <a:avLst>
              <a:gd name="adj" fmla="val 3247"/>
            </a:avLst>
          </a:prstGeom>
          <a:solidFill>
            <a:srgbClr val="FFFFFF">
              <a:alpha val="95000"/>
            </a:srgbClr>
          </a:solidFill>
          <a:ln w="22860">
            <a:solidFill>
              <a:srgbClr val="C8C9CF"/>
            </a:solidFill>
            <a:prstDash val="solid"/>
          </a:ln>
        </p:spPr>
      </p:sp>
      <p:sp>
        <p:nvSpPr>
          <p:cNvPr id="9" name="Shape 7"/>
          <p:cNvSpPr/>
          <p:nvPr/>
        </p:nvSpPr>
        <p:spPr>
          <a:xfrm>
            <a:off x="7392829" y="3207425"/>
            <a:ext cx="4587478" cy="493395"/>
          </a:xfrm>
          <a:prstGeom prst="roundRect">
            <a:avLst>
              <a:gd name="adj" fmla="val 8442"/>
            </a:avLst>
          </a:prstGeom>
          <a:solidFill>
            <a:srgbClr val="E2E3E9"/>
          </a:solidFill>
          <a:ln/>
        </p:spPr>
      </p:sp>
      <p:sp>
        <p:nvSpPr>
          <p:cNvPr id="10" name="Text 8"/>
          <p:cNvSpPr/>
          <p:nvPr/>
        </p:nvSpPr>
        <p:spPr>
          <a:xfrm>
            <a:off x="7557254" y="3810357"/>
            <a:ext cx="2056090" cy="256937"/>
          </a:xfrm>
          <a:prstGeom prst="rect">
            <a:avLst/>
          </a:prstGeom>
          <a:noFill/>
          <a:ln/>
        </p:spPr>
        <p:txBody>
          <a:bodyPr wrap="none" lIns="0" tIns="0" rIns="0" bIns="0" rtlCol="0" anchor="t"/>
          <a:lstStyle/>
          <a:p>
            <a:pPr algn="l" indent="0" marL="0">
              <a:lnSpc>
                <a:spcPts val="2000"/>
              </a:lnSpc>
              <a:buNone/>
            </a:pPr>
            <a:r>
              <a:rPr lang="en-US" sz="1600" dirty="0">
                <a:solidFill>
                  <a:srgbClr val="5B5F71"/>
                </a:solidFill>
                <a:latin typeface="Instrument Sans Semi Bold" pitchFamily="34" charset="0"/>
                <a:ea typeface="Instrument Sans Semi Bold" pitchFamily="34" charset="-122"/>
                <a:cs typeface="Instrument Sans Semi Bold" pitchFamily="34" charset="-120"/>
              </a:rPr>
              <a:t>Good News</a:t>
            </a:r>
            <a:endParaRPr lang="en-US" sz="1600" dirty="0"/>
          </a:p>
        </p:txBody>
      </p:sp>
      <p:sp>
        <p:nvSpPr>
          <p:cNvPr id="11" name="Text 9"/>
          <p:cNvSpPr/>
          <p:nvPr/>
        </p:nvSpPr>
        <p:spPr>
          <a:xfrm>
            <a:off x="7557254" y="4133017"/>
            <a:ext cx="4258628" cy="476964"/>
          </a:xfrm>
          <a:prstGeom prst="rect">
            <a:avLst/>
          </a:prstGeom>
          <a:noFill/>
          <a:ln/>
        </p:spPr>
        <p:txBody>
          <a:bodyPr wrap="square" lIns="0" tIns="0" rIns="0" bIns="0" rtlCol="0" anchor="t"/>
          <a:lstStyle/>
          <a:p>
            <a:pPr algn="l" marL="342900" indent="-342900">
              <a:lnSpc>
                <a:spcPts val="1700"/>
              </a:lnSpc>
              <a:buSzPct val="100000"/>
              <a:buChar char="•"/>
            </a:pPr>
            <a:r>
              <a:rPr lang="en-US" sz="1250" dirty="0">
                <a:solidFill>
                  <a:srgbClr val="5B5F71"/>
                </a:solidFill>
                <a:latin typeface="Instrument Sans Medium" pitchFamily="34" charset="0"/>
                <a:ea typeface="Instrument Sans Medium" pitchFamily="34" charset="-122"/>
                <a:cs typeface="Instrument Sans Medium" pitchFamily="34" charset="-120"/>
              </a:rPr>
              <a:t>We are pleased to announce…</a:t>
            </a:r>
            <a:endParaRPr lang="en-US" sz="1250" dirty="0"/>
          </a:p>
          <a:p>
            <a:pPr algn="l" marL="342900" indent="-342900">
              <a:lnSpc>
                <a:spcPts val="1700"/>
              </a:lnSpc>
              <a:buSzPct val="100000"/>
              <a:buChar char="•"/>
            </a:pPr>
            <a:r>
              <a:rPr lang="en-US" sz="1250" dirty="0">
                <a:solidFill>
                  <a:srgbClr val="5B5F71"/>
                </a:solidFill>
                <a:latin typeface="Instrument Sans Medium" pitchFamily="34" charset="0"/>
                <a:ea typeface="Instrument Sans Medium" pitchFamily="34" charset="-122"/>
                <a:cs typeface="Instrument Sans Medium" pitchFamily="34" charset="-120"/>
              </a:rPr>
              <a:t>We are proud to announce…</a:t>
            </a:r>
            <a:endParaRPr lang="en-US" sz="1250" dirty="0"/>
          </a:p>
        </p:txBody>
      </p:sp>
      <p:sp>
        <p:nvSpPr>
          <p:cNvPr id="12" name="Shape 10"/>
          <p:cNvSpPr/>
          <p:nvPr/>
        </p:nvSpPr>
        <p:spPr>
          <a:xfrm>
            <a:off x="2627233" y="5422106"/>
            <a:ext cx="4633198" cy="1870353"/>
          </a:xfrm>
          <a:prstGeom prst="roundRect">
            <a:avLst>
              <a:gd name="adj" fmla="val 3694"/>
            </a:avLst>
          </a:prstGeom>
          <a:solidFill>
            <a:srgbClr val="FFFFFF">
              <a:alpha val="95000"/>
            </a:srgbClr>
          </a:solidFill>
          <a:ln w="22860">
            <a:solidFill>
              <a:srgbClr val="C8C9CF"/>
            </a:solidFill>
            <a:prstDash val="solid"/>
          </a:ln>
        </p:spPr>
      </p:sp>
      <p:sp>
        <p:nvSpPr>
          <p:cNvPr id="13" name="Shape 11"/>
          <p:cNvSpPr/>
          <p:nvPr/>
        </p:nvSpPr>
        <p:spPr>
          <a:xfrm>
            <a:off x="2650093" y="5444966"/>
            <a:ext cx="4587478" cy="493395"/>
          </a:xfrm>
          <a:prstGeom prst="roundRect">
            <a:avLst>
              <a:gd name="adj" fmla="val 8442"/>
            </a:avLst>
          </a:prstGeom>
          <a:solidFill>
            <a:srgbClr val="E2E3E9"/>
          </a:solidFill>
          <a:ln/>
        </p:spPr>
      </p:sp>
      <p:sp>
        <p:nvSpPr>
          <p:cNvPr id="14" name="Text 12"/>
          <p:cNvSpPr/>
          <p:nvPr/>
        </p:nvSpPr>
        <p:spPr>
          <a:xfrm>
            <a:off x="2814518" y="6047899"/>
            <a:ext cx="2056090" cy="256937"/>
          </a:xfrm>
          <a:prstGeom prst="rect">
            <a:avLst/>
          </a:prstGeom>
          <a:noFill/>
          <a:ln/>
        </p:spPr>
        <p:txBody>
          <a:bodyPr wrap="none" lIns="0" tIns="0" rIns="0" bIns="0" rtlCol="0" anchor="t"/>
          <a:lstStyle/>
          <a:p>
            <a:pPr algn="l" indent="0" marL="0">
              <a:lnSpc>
                <a:spcPts val="2000"/>
              </a:lnSpc>
              <a:buNone/>
            </a:pPr>
            <a:r>
              <a:rPr lang="en-US" sz="1600" dirty="0">
                <a:solidFill>
                  <a:srgbClr val="5B5F71"/>
                </a:solidFill>
                <a:latin typeface="Instrument Sans Semi Bold" pitchFamily="34" charset="0"/>
                <a:ea typeface="Instrument Sans Semi Bold" pitchFamily="34" charset="-122"/>
                <a:cs typeface="Instrument Sans Semi Bold" pitchFamily="34" charset="-120"/>
              </a:rPr>
              <a:t>Neutral</a:t>
            </a:r>
            <a:endParaRPr lang="en-US" sz="1600" dirty="0"/>
          </a:p>
        </p:txBody>
      </p:sp>
      <p:sp>
        <p:nvSpPr>
          <p:cNvPr id="15" name="Text 13"/>
          <p:cNvSpPr/>
          <p:nvPr/>
        </p:nvSpPr>
        <p:spPr>
          <a:xfrm>
            <a:off x="2814518" y="6370558"/>
            <a:ext cx="4258628" cy="734616"/>
          </a:xfrm>
          <a:prstGeom prst="rect">
            <a:avLst/>
          </a:prstGeom>
          <a:noFill/>
          <a:ln/>
        </p:spPr>
        <p:txBody>
          <a:bodyPr wrap="square" lIns="0" tIns="0" rIns="0" bIns="0" rtlCol="0" anchor="t"/>
          <a:lstStyle/>
          <a:p>
            <a:pPr algn="l" marL="342900" indent="-342900">
              <a:lnSpc>
                <a:spcPts val="1700"/>
              </a:lnSpc>
              <a:buSzPct val="100000"/>
              <a:buChar char="•"/>
            </a:pPr>
            <a:r>
              <a:rPr lang="en-US" sz="1250" dirty="0">
                <a:solidFill>
                  <a:srgbClr val="5B5F71"/>
                </a:solidFill>
                <a:latin typeface="Instrument Sans Medium" pitchFamily="34" charset="0"/>
                <a:ea typeface="Instrument Sans Medium" pitchFamily="34" charset="-122"/>
                <a:cs typeface="Instrument Sans Medium" pitchFamily="34" charset="-120"/>
              </a:rPr>
              <a:t>Please note that…</a:t>
            </a:r>
            <a:endParaRPr lang="en-US" sz="1250" dirty="0"/>
          </a:p>
          <a:p>
            <a:pPr algn="l" marL="342900" indent="-342900">
              <a:lnSpc>
                <a:spcPts val="1700"/>
              </a:lnSpc>
              <a:buSzPct val="100000"/>
              <a:buChar char="•"/>
            </a:pPr>
            <a:r>
              <a:rPr lang="en-US" sz="1250" dirty="0">
                <a:solidFill>
                  <a:srgbClr val="5B5F71"/>
                </a:solidFill>
                <a:latin typeface="Instrument Sans Medium" pitchFamily="34" charset="0"/>
                <a:ea typeface="Instrument Sans Medium" pitchFamily="34" charset="-122"/>
                <a:cs typeface="Instrument Sans Medium" pitchFamily="34" charset="-120"/>
              </a:rPr>
              <a:t>Due to recent events…</a:t>
            </a:r>
            <a:endParaRPr lang="en-US" sz="1250" dirty="0"/>
          </a:p>
          <a:p>
            <a:pPr algn="l" marL="342900" indent="-342900">
              <a:lnSpc>
                <a:spcPts val="1700"/>
              </a:lnSpc>
              <a:buSzPct val="100000"/>
              <a:buChar char="•"/>
            </a:pPr>
            <a:r>
              <a:rPr lang="en-US" sz="1250" dirty="0">
                <a:solidFill>
                  <a:srgbClr val="5B5F71"/>
                </a:solidFill>
                <a:latin typeface="Instrument Sans Medium" pitchFamily="34" charset="0"/>
                <a:ea typeface="Instrument Sans Medium" pitchFamily="34" charset="-122"/>
                <a:cs typeface="Instrument Sans Medium" pitchFamily="34" charset="-120"/>
              </a:rPr>
              <a:t>As you know…</a:t>
            </a:r>
            <a:endParaRPr lang="en-US" sz="1250" dirty="0"/>
          </a:p>
        </p:txBody>
      </p:sp>
      <p:sp>
        <p:nvSpPr>
          <p:cNvPr id="16" name="Shape 14"/>
          <p:cNvSpPr/>
          <p:nvPr/>
        </p:nvSpPr>
        <p:spPr>
          <a:xfrm>
            <a:off x="7369969" y="5422106"/>
            <a:ext cx="4633198" cy="1870353"/>
          </a:xfrm>
          <a:prstGeom prst="roundRect">
            <a:avLst>
              <a:gd name="adj" fmla="val 3694"/>
            </a:avLst>
          </a:prstGeom>
          <a:solidFill>
            <a:srgbClr val="FFFFFF">
              <a:alpha val="95000"/>
            </a:srgbClr>
          </a:solidFill>
          <a:ln w="22860">
            <a:solidFill>
              <a:srgbClr val="C8C9CF"/>
            </a:solidFill>
            <a:prstDash val="solid"/>
          </a:ln>
        </p:spPr>
      </p:sp>
      <p:sp>
        <p:nvSpPr>
          <p:cNvPr id="17" name="Shape 15"/>
          <p:cNvSpPr/>
          <p:nvPr/>
        </p:nvSpPr>
        <p:spPr>
          <a:xfrm>
            <a:off x="7392829" y="5444966"/>
            <a:ext cx="4587478" cy="493395"/>
          </a:xfrm>
          <a:prstGeom prst="roundRect">
            <a:avLst>
              <a:gd name="adj" fmla="val 8442"/>
            </a:avLst>
          </a:prstGeom>
          <a:solidFill>
            <a:srgbClr val="E2E3E9"/>
          </a:solidFill>
          <a:ln/>
        </p:spPr>
      </p:sp>
      <p:sp>
        <p:nvSpPr>
          <p:cNvPr id="18" name="Text 16"/>
          <p:cNvSpPr/>
          <p:nvPr/>
        </p:nvSpPr>
        <p:spPr>
          <a:xfrm>
            <a:off x="7557254" y="6047899"/>
            <a:ext cx="2056090" cy="256937"/>
          </a:xfrm>
          <a:prstGeom prst="rect">
            <a:avLst/>
          </a:prstGeom>
          <a:noFill/>
          <a:ln/>
        </p:spPr>
        <p:txBody>
          <a:bodyPr wrap="none" lIns="0" tIns="0" rIns="0" bIns="0" rtlCol="0" anchor="t"/>
          <a:lstStyle/>
          <a:p>
            <a:pPr algn="l" indent="0" marL="0">
              <a:lnSpc>
                <a:spcPts val="2000"/>
              </a:lnSpc>
              <a:buNone/>
            </a:pPr>
            <a:r>
              <a:rPr lang="en-US" sz="1600" dirty="0">
                <a:solidFill>
                  <a:srgbClr val="5B5F71"/>
                </a:solidFill>
                <a:latin typeface="Instrument Sans Semi Bold" pitchFamily="34" charset="0"/>
                <a:ea typeface="Instrument Sans Semi Bold" pitchFamily="34" charset="-122"/>
                <a:cs typeface="Instrument Sans Semi Bold" pitchFamily="34" charset="-120"/>
              </a:rPr>
              <a:t>Bad News</a:t>
            </a:r>
            <a:endParaRPr lang="en-US" sz="1600" dirty="0"/>
          </a:p>
        </p:txBody>
      </p:sp>
      <p:sp>
        <p:nvSpPr>
          <p:cNvPr id="19" name="Text 17"/>
          <p:cNvSpPr/>
          <p:nvPr/>
        </p:nvSpPr>
        <p:spPr>
          <a:xfrm>
            <a:off x="7557254" y="6370558"/>
            <a:ext cx="4258628" cy="219313"/>
          </a:xfrm>
          <a:prstGeom prst="rect">
            <a:avLst/>
          </a:prstGeom>
          <a:noFill/>
          <a:ln/>
        </p:spPr>
        <p:txBody>
          <a:bodyPr wrap="none" lIns="0" tIns="0" rIns="0" bIns="0" rtlCol="0" anchor="t"/>
          <a:lstStyle/>
          <a:p>
            <a:pPr algn="l" marL="342900" indent="-342900">
              <a:lnSpc>
                <a:spcPts val="1700"/>
              </a:lnSpc>
              <a:buSzPct val="100000"/>
              <a:buChar char="•"/>
            </a:pPr>
            <a:r>
              <a:rPr lang="en-US" sz="1250" dirty="0">
                <a:solidFill>
                  <a:srgbClr val="5B5F71"/>
                </a:solidFill>
                <a:latin typeface="Instrument Sans Medium" pitchFamily="34" charset="0"/>
                <a:ea typeface="Instrument Sans Medium" pitchFamily="34" charset="-122"/>
                <a:cs typeface="Instrument Sans Medium" pitchFamily="34" charset="-120"/>
              </a:rPr>
              <a:t>We regret to announce…</a:t>
            </a:r>
            <a:endParaRPr lang="en-US" sz="12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814268" y="751284"/>
            <a:ext cx="10978753" cy="726996"/>
          </a:xfrm>
          <a:prstGeom prst="rect">
            <a:avLst/>
          </a:prstGeom>
          <a:noFill/>
          <a:ln/>
        </p:spPr>
        <p:txBody>
          <a:bodyPr wrap="none" lIns="0" tIns="0" rIns="0" bIns="0" rtlCol="0" anchor="t"/>
          <a:lstStyle/>
          <a:p>
            <a:pPr algn="l" indent="0" marL="0">
              <a:lnSpc>
                <a:spcPts val="5700"/>
              </a:lnSpc>
              <a:buNone/>
            </a:pPr>
            <a:r>
              <a:rPr lang="en-US" sz="4550" dirty="0">
                <a:solidFill>
                  <a:srgbClr val="505468"/>
                </a:solidFill>
                <a:latin typeface="Instrument Sans Semi Bold" pitchFamily="34" charset="0"/>
                <a:ea typeface="Instrument Sans Semi Bold" pitchFamily="34" charset="-122"/>
                <a:cs typeface="Instrument Sans Semi Bold" pitchFamily="34" charset="-120"/>
              </a:rPr>
              <a:t>How to Start an Email: Making a Request</a:t>
            </a:r>
            <a:endParaRPr lang="en-US" sz="4550" dirty="0"/>
          </a:p>
        </p:txBody>
      </p:sp>
      <p:sp>
        <p:nvSpPr>
          <p:cNvPr id="3" name="Text 1"/>
          <p:cNvSpPr/>
          <p:nvPr/>
        </p:nvSpPr>
        <p:spPr>
          <a:xfrm>
            <a:off x="814268" y="1916787"/>
            <a:ext cx="13001863" cy="1445895"/>
          </a:xfrm>
          <a:prstGeom prst="rect">
            <a:avLst/>
          </a:prstGeom>
          <a:noFill/>
          <a:ln/>
        </p:spPr>
        <p:txBody>
          <a:bodyPr wrap="square" lIns="0" tIns="0" rIns="0" bIns="0" rtlCol="0" anchor="t"/>
          <a:lstStyle/>
          <a:p>
            <a:pPr algn="l" indent="0" marL="0">
              <a:lnSpc>
                <a:spcPts val="2800"/>
              </a:lnSpc>
              <a:buNone/>
            </a:pPr>
            <a:r>
              <a:rPr lang="en-US" sz="1800" dirty="0">
                <a:solidFill>
                  <a:srgbClr val="5B5F71"/>
                </a:solidFill>
                <a:latin typeface="Instrument Sans Medium" pitchFamily="34" charset="0"/>
                <a:ea typeface="Instrument Sans Medium" pitchFamily="34" charset="-122"/>
                <a:cs typeface="Instrument Sans Medium" pitchFamily="34" charset="-120"/>
              </a:rPr>
              <a:t>Request emails span a wide range of formality depending on your relationship with the recipient and the nature of what you're asking. Formal requests tend to use full constructions like </a:t>
            </a:r>
            <a:pPr algn="l" indent="0" marL="0">
              <a:lnSpc>
                <a:spcPts val="2800"/>
              </a:lnSpc>
              <a:buNone/>
            </a:pPr>
            <a:r>
              <a:rPr lang="en-US" sz="1800" i="1" dirty="0">
                <a:solidFill>
                  <a:srgbClr val="5B5F71"/>
                </a:solidFill>
                <a:latin typeface="Instrument Sans Medium" pitchFamily="34" charset="0"/>
                <a:ea typeface="Instrument Sans Medium" pitchFamily="34" charset="-122"/>
                <a:cs typeface="Instrument Sans Medium" pitchFamily="34" charset="-120"/>
              </a:rPr>
              <a:t>I am writing to request…</a:t>
            </a:r>
            <a:pPr algn="l" indent="0" marL="0">
              <a:lnSpc>
                <a:spcPts val="2800"/>
              </a:lnSpc>
              <a:buNone/>
            </a:pPr>
            <a:r>
              <a:rPr lang="en-US" sz="1800" dirty="0">
                <a:solidFill>
                  <a:srgbClr val="5B5F71"/>
                </a:solidFill>
                <a:latin typeface="Instrument Sans Medium" pitchFamily="34" charset="0"/>
                <a:ea typeface="Instrument Sans Medium" pitchFamily="34" charset="-122"/>
                <a:cs typeface="Instrument Sans Medium" pitchFamily="34" charset="-120"/>
              </a:rPr>
              <a:t> or </a:t>
            </a:r>
            <a:pPr algn="l" indent="0" marL="0">
              <a:lnSpc>
                <a:spcPts val="2800"/>
              </a:lnSpc>
              <a:buNone/>
            </a:pPr>
            <a:r>
              <a:rPr lang="en-US" sz="1800" i="1" dirty="0">
                <a:solidFill>
                  <a:srgbClr val="5B5F71"/>
                </a:solidFill>
                <a:latin typeface="Instrument Sans Medium" pitchFamily="34" charset="0"/>
                <a:ea typeface="Instrument Sans Medium" pitchFamily="34" charset="-122"/>
                <a:cs typeface="Instrument Sans Medium" pitchFamily="34" charset="-120"/>
              </a:rPr>
              <a:t>I would appreciate it if you could…</a:t>
            </a:r>
            <a:pPr algn="l" indent="0" marL="0">
              <a:lnSpc>
                <a:spcPts val="2800"/>
              </a:lnSpc>
              <a:buNone/>
            </a:pPr>
            <a:r>
              <a:rPr lang="en-US" sz="1800" dirty="0">
                <a:solidFill>
                  <a:srgbClr val="5B5F71"/>
                </a:solidFill>
                <a:latin typeface="Instrument Sans Medium" pitchFamily="34" charset="0"/>
                <a:ea typeface="Instrument Sans Medium" pitchFamily="34" charset="-122"/>
                <a:cs typeface="Instrument Sans Medium" pitchFamily="34" charset="-120"/>
              </a:rPr>
              <a:t>, while neutral and informal requests use more conversational phrasing. Choosing the right register helps ensure your request is received positively.</a:t>
            </a:r>
            <a:endParaRPr lang="en-US" sz="1800" dirty="0"/>
          </a:p>
        </p:txBody>
      </p:sp>
      <p:sp>
        <p:nvSpPr>
          <p:cNvPr id="4" name="Shape 2"/>
          <p:cNvSpPr/>
          <p:nvPr/>
        </p:nvSpPr>
        <p:spPr>
          <a:xfrm>
            <a:off x="646748" y="3609261"/>
            <a:ext cx="6552128" cy="3868936"/>
          </a:xfrm>
          <a:prstGeom prst="roundRect">
            <a:avLst>
              <a:gd name="adj" fmla="val 4330"/>
            </a:avLst>
          </a:prstGeom>
          <a:solidFill>
            <a:srgbClr val="505468">
              <a:alpha val="95000"/>
            </a:srgbClr>
          </a:solidFill>
          <a:ln/>
        </p:spPr>
      </p:sp>
      <p:sp>
        <p:nvSpPr>
          <p:cNvPr id="5" name="Text 3"/>
          <p:cNvSpPr/>
          <p:nvPr/>
        </p:nvSpPr>
        <p:spPr>
          <a:xfrm>
            <a:off x="879396" y="3828455"/>
            <a:ext cx="2908340" cy="363498"/>
          </a:xfrm>
          <a:prstGeom prst="rect">
            <a:avLst/>
          </a:prstGeom>
          <a:noFill/>
          <a:ln/>
        </p:spPr>
        <p:txBody>
          <a:bodyPr wrap="none" lIns="0" tIns="0" rIns="0" bIns="0" rtlCol="0" anchor="t"/>
          <a:lstStyle/>
          <a:p>
            <a:pPr algn="l" indent="0" marL="0">
              <a:lnSpc>
                <a:spcPts val="2850"/>
              </a:lnSpc>
              <a:buNone/>
            </a:pPr>
            <a:r>
              <a:rPr lang="en-US" sz="2250" dirty="0">
                <a:solidFill>
                  <a:srgbClr val="FFFFFF"/>
                </a:solidFill>
                <a:latin typeface="Instrument Sans Semi Bold" pitchFamily="34" charset="0"/>
                <a:ea typeface="Instrument Sans Semi Bold" pitchFamily="34" charset="-122"/>
                <a:cs typeface="Instrument Sans Semi Bold" pitchFamily="34" charset="-120"/>
              </a:rPr>
              <a:t>Formal Requests</a:t>
            </a:r>
            <a:endParaRPr lang="en-US" sz="2250" dirty="0"/>
          </a:p>
        </p:txBody>
      </p:sp>
      <p:sp>
        <p:nvSpPr>
          <p:cNvPr id="6" name="Text 4"/>
          <p:cNvSpPr/>
          <p:nvPr/>
        </p:nvSpPr>
        <p:spPr>
          <a:xfrm>
            <a:off x="879396" y="4411147"/>
            <a:ext cx="6086832" cy="2552224"/>
          </a:xfrm>
          <a:prstGeom prst="rect">
            <a:avLst/>
          </a:prstGeom>
          <a:noFill/>
          <a:ln/>
        </p:spPr>
        <p:txBody>
          <a:bodyPr wrap="square" lIns="0" tIns="0" rIns="0" bIns="0" rtlCol="0" anchor="t"/>
          <a:lstStyle/>
          <a:p>
            <a:pPr algn="l" marL="342900" indent="-342900">
              <a:lnSpc>
                <a:spcPts val="2800"/>
              </a:lnSpc>
              <a:buSzPct val="100000"/>
              <a:buChar char="•"/>
            </a:pPr>
            <a:r>
              <a:rPr lang="en-US" sz="1800" dirty="0">
                <a:solidFill>
                  <a:srgbClr val="FFFFFF"/>
                </a:solidFill>
                <a:latin typeface="Instrument Sans Medium" pitchFamily="34" charset="0"/>
                <a:ea typeface="Instrument Sans Medium" pitchFamily="34" charset="-122"/>
                <a:cs typeface="Instrument Sans Medium" pitchFamily="34" charset="-120"/>
              </a:rPr>
              <a:t>I am writing to request…</a:t>
            </a:r>
            <a:endParaRPr lang="en-US" sz="1800" dirty="0"/>
          </a:p>
          <a:p>
            <a:pPr algn="l" marL="342900" indent="-342900">
              <a:lnSpc>
                <a:spcPts val="2800"/>
              </a:lnSpc>
              <a:buSzPct val="100000"/>
              <a:buChar char="•"/>
            </a:pPr>
            <a:r>
              <a:rPr lang="en-US" sz="1800" dirty="0">
                <a:solidFill>
                  <a:srgbClr val="FFFFFF"/>
                </a:solidFill>
                <a:latin typeface="Instrument Sans Medium" pitchFamily="34" charset="0"/>
                <a:ea typeface="Instrument Sans Medium" pitchFamily="34" charset="-122"/>
                <a:cs typeface="Instrument Sans Medium" pitchFamily="34" charset="-120"/>
              </a:rPr>
              <a:t>I am writing in reference to…</a:t>
            </a:r>
            <a:endParaRPr lang="en-US" sz="1800" dirty="0"/>
          </a:p>
          <a:p>
            <a:pPr algn="l" marL="342900" indent="-342900">
              <a:lnSpc>
                <a:spcPts val="2800"/>
              </a:lnSpc>
              <a:buSzPct val="100000"/>
              <a:buChar char="•"/>
            </a:pPr>
            <a:r>
              <a:rPr lang="en-US" sz="1800" dirty="0">
                <a:solidFill>
                  <a:srgbClr val="FFFFFF"/>
                </a:solidFill>
                <a:latin typeface="Instrument Sans Medium" pitchFamily="34" charset="0"/>
                <a:ea typeface="Instrument Sans Medium" pitchFamily="34" charset="-122"/>
                <a:cs typeface="Instrument Sans Medium" pitchFamily="34" charset="-120"/>
              </a:rPr>
              <a:t>I am writing to inquire about…</a:t>
            </a:r>
            <a:endParaRPr lang="en-US" sz="1800" dirty="0"/>
          </a:p>
          <a:p>
            <a:pPr algn="l" marL="342900" indent="-342900">
              <a:lnSpc>
                <a:spcPts val="2800"/>
              </a:lnSpc>
              <a:buSzPct val="100000"/>
              <a:buChar char="•"/>
            </a:pPr>
            <a:r>
              <a:rPr lang="en-US" sz="1800" dirty="0">
                <a:solidFill>
                  <a:srgbClr val="FFFFFF"/>
                </a:solidFill>
                <a:latin typeface="Instrument Sans Medium" pitchFamily="34" charset="0"/>
                <a:ea typeface="Instrument Sans Medium" pitchFamily="34" charset="-122"/>
                <a:cs typeface="Instrument Sans Medium" pitchFamily="34" charset="-120"/>
              </a:rPr>
              <a:t>I would appreciate it if you could…</a:t>
            </a:r>
            <a:endParaRPr lang="en-US" sz="1800" dirty="0"/>
          </a:p>
          <a:p>
            <a:pPr algn="l" marL="342900" indent="-342900">
              <a:lnSpc>
                <a:spcPts val="2800"/>
              </a:lnSpc>
              <a:buSzPct val="100000"/>
              <a:buChar char="•"/>
            </a:pPr>
            <a:r>
              <a:rPr lang="en-US" sz="1800" dirty="0">
                <a:solidFill>
                  <a:srgbClr val="FFFFFF"/>
                </a:solidFill>
                <a:latin typeface="Instrument Sans Medium" pitchFamily="34" charset="0"/>
                <a:ea typeface="Instrument Sans Medium" pitchFamily="34" charset="-122"/>
                <a:cs typeface="Instrument Sans Medium" pitchFamily="34" charset="-120"/>
              </a:rPr>
              <a:t>I was wondering if you could…</a:t>
            </a:r>
            <a:endParaRPr lang="en-US" sz="1800" dirty="0"/>
          </a:p>
          <a:p>
            <a:pPr algn="l" marL="342900" indent="-342900">
              <a:lnSpc>
                <a:spcPts val="2800"/>
              </a:lnSpc>
              <a:buSzPct val="100000"/>
              <a:buChar char="•"/>
            </a:pPr>
            <a:r>
              <a:rPr lang="en-US" sz="1800" dirty="0">
                <a:solidFill>
                  <a:srgbClr val="FFFFFF"/>
                </a:solidFill>
                <a:latin typeface="Instrument Sans Medium" pitchFamily="34" charset="0"/>
                <a:ea typeface="Instrument Sans Medium" pitchFamily="34" charset="-122"/>
                <a:cs typeface="Instrument Sans Medium" pitchFamily="34" charset="-120"/>
              </a:rPr>
              <a:t>Do you think you might be able…?</a:t>
            </a:r>
            <a:endParaRPr lang="en-US" sz="1800" dirty="0"/>
          </a:p>
        </p:txBody>
      </p:sp>
      <p:sp>
        <p:nvSpPr>
          <p:cNvPr id="7" name="Text 5"/>
          <p:cNvSpPr/>
          <p:nvPr/>
        </p:nvSpPr>
        <p:spPr>
          <a:xfrm>
            <a:off x="7606665" y="3828455"/>
            <a:ext cx="2908340" cy="363498"/>
          </a:xfrm>
          <a:prstGeom prst="rect">
            <a:avLst/>
          </a:prstGeom>
          <a:noFill/>
          <a:ln/>
        </p:spPr>
        <p:txBody>
          <a:bodyPr wrap="none" lIns="0" tIns="0" rIns="0" bIns="0" rtlCol="0" anchor="t"/>
          <a:lstStyle/>
          <a:p>
            <a:pPr algn="l" indent="0" marL="0">
              <a:lnSpc>
                <a:spcPts val="2850"/>
              </a:lnSpc>
              <a:buNone/>
            </a:pPr>
            <a:r>
              <a:rPr lang="en-US" sz="2250" dirty="0">
                <a:solidFill>
                  <a:srgbClr val="505468"/>
                </a:solidFill>
                <a:latin typeface="Instrument Sans Semi Bold" pitchFamily="34" charset="0"/>
                <a:ea typeface="Instrument Sans Semi Bold" pitchFamily="34" charset="-122"/>
                <a:cs typeface="Instrument Sans Semi Bold" pitchFamily="34" charset="-120"/>
              </a:rPr>
              <a:t>Neutral Requests</a:t>
            </a:r>
            <a:endParaRPr lang="en-US" sz="2250" dirty="0"/>
          </a:p>
        </p:txBody>
      </p:sp>
      <p:sp>
        <p:nvSpPr>
          <p:cNvPr id="8" name="Text 6"/>
          <p:cNvSpPr/>
          <p:nvPr/>
        </p:nvSpPr>
        <p:spPr>
          <a:xfrm>
            <a:off x="7606665" y="4411147"/>
            <a:ext cx="6217087" cy="2990374"/>
          </a:xfrm>
          <a:prstGeom prst="rect">
            <a:avLst/>
          </a:prstGeom>
          <a:noFill/>
          <a:ln/>
        </p:spPr>
        <p:txBody>
          <a:bodyPr wrap="square" lIns="0" tIns="0" rIns="0" bIns="0" rtlCol="0" anchor="t"/>
          <a:lstStyle/>
          <a:p>
            <a:pPr algn="l" marL="342900" indent="-342900">
              <a:lnSpc>
                <a:spcPts val="2800"/>
              </a:lnSpc>
              <a:buSzPct val="100000"/>
              <a:buChar char="•"/>
            </a:pPr>
            <a:r>
              <a:rPr lang="en-US" sz="1800" dirty="0">
                <a:solidFill>
                  <a:srgbClr val="5B5F71"/>
                </a:solidFill>
                <a:latin typeface="Instrument Sans Medium" pitchFamily="34" charset="0"/>
                <a:ea typeface="Instrument Sans Medium" pitchFamily="34" charset="-122"/>
                <a:cs typeface="Instrument Sans Medium" pitchFamily="34" charset="-120"/>
              </a:rPr>
              <a:t>I am interested in finding out more about…</a:t>
            </a:r>
            <a:endParaRPr lang="en-US" sz="1800" dirty="0"/>
          </a:p>
          <a:p>
            <a:pPr algn="l" marL="342900" indent="-342900">
              <a:lnSpc>
                <a:spcPts val="2800"/>
              </a:lnSpc>
              <a:buSzPct val="100000"/>
              <a:buChar char="•"/>
            </a:pPr>
            <a:r>
              <a:rPr lang="en-US" sz="1800" dirty="0">
                <a:solidFill>
                  <a:srgbClr val="5B5F71"/>
                </a:solidFill>
                <a:latin typeface="Instrument Sans Medium" pitchFamily="34" charset="0"/>
                <a:ea typeface="Instrument Sans Medium" pitchFamily="34" charset="-122"/>
                <a:cs typeface="Instrument Sans Medium" pitchFamily="34" charset="-120"/>
              </a:rPr>
              <a:t>I would like to know if…</a:t>
            </a:r>
            <a:endParaRPr lang="en-US" sz="1800" dirty="0"/>
          </a:p>
          <a:p>
            <a:pPr algn="l" marL="342900" indent="-342900">
              <a:lnSpc>
                <a:spcPts val="2800"/>
              </a:lnSpc>
              <a:buSzPct val="100000"/>
              <a:buChar char="•"/>
            </a:pPr>
            <a:r>
              <a:rPr lang="en-US" sz="1800" dirty="0">
                <a:solidFill>
                  <a:srgbClr val="5B5F71"/>
                </a:solidFill>
                <a:latin typeface="Instrument Sans Medium" pitchFamily="34" charset="0"/>
                <a:ea typeface="Instrument Sans Medium" pitchFamily="34" charset="-122"/>
                <a:cs typeface="Instrument Sans Medium" pitchFamily="34" charset="-120"/>
              </a:rPr>
              <a:t>Do you think you could…?</a:t>
            </a:r>
            <a:endParaRPr lang="en-US" sz="1800" dirty="0"/>
          </a:p>
          <a:p>
            <a:pPr algn="l" marL="342900" indent="-342900">
              <a:lnSpc>
                <a:spcPts val="2800"/>
              </a:lnSpc>
              <a:buSzPct val="100000"/>
              <a:buChar char="•"/>
            </a:pPr>
            <a:r>
              <a:rPr lang="en-US" sz="1800" dirty="0">
                <a:solidFill>
                  <a:srgbClr val="5B5F71"/>
                </a:solidFill>
                <a:latin typeface="Instrument Sans Medium" pitchFamily="34" charset="0"/>
                <a:ea typeface="Instrument Sans Medium" pitchFamily="34" charset="-122"/>
                <a:cs typeface="Instrument Sans Medium" pitchFamily="34" charset="-120"/>
              </a:rPr>
              <a:t>Would you please…?</a:t>
            </a:r>
            <a:endParaRPr lang="en-US" sz="1800" dirty="0"/>
          </a:p>
          <a:p>
            <a:pPr algn="l" marL="342900" indent="-342900">
              <a:lnSpc>
                <a:spcPts val="2800"/>
              </a:lnSpc>
              <a:buSzPct val="100000"/>
              <a:buChar char="•"/>
            </a:pPr>
            <a:r>
              <a:rPr lang="en-US" sz="1800" dirty="0">
                <a:solidFill>
                  <a:srgbClr val="5B5F71"/>
                </a:solidFill>
                <a:latin typeface="Instrument Sans Medium" pitchFamily="34" charset="0"/>
                <a:ea typeface="Instrument Sans Medium" pitchFamily="34" charset="-122"/>
                <a:cs typeface="Instrument Sans Medium" pitchFamily="34" charset="-120"/>
              </a:rPr>
              <a:t>Could you please send…?</a:t>
            </a:r>
            <a:endParaRPr lang="en-US" sz="1800" dirty="0"/>
          </a:p>
          <a:p>
            <a:pPr algn="l" marL="342900" indent="-342900">
              <a:lnSpc>
                <a:spcPts val="2800"/>
              </a:lnSpc>
              <a:buSzPct val="100000"/>
              <a:buChar char="•"/>
            </a:pPr>
            <a:r>
              <a:rPr lang="en-US" sz="1800" dirty="0">
                <a:solidFill>
                  <a:srgbClr val="5B5F71"/>
                </a:solidFill>
                <a:latin typeface="Instrument Sans Medium" pitchFamily="34" charset="0"/>
                <a:ea typeface="Instrument Sans Medium" pitchFamily="34" charset="-122"/>
                <a:cs typeface="Instrument Sans Medium" pitchFamily="34" charset="-120"/>
              </a:rPr>
              <a:t>Could you please…?</a:t>
            </a:r>
            <a:endParaRPr lang="en-US" sz="1800" dirty="0"/>
          </a:p>
          <a:p>
            <a:pPr algn="l" marL="342900" indent="-342900">
              <a:lnSpc>
                <a:spcPts val="2800"/>
              </a:lnSpc>
              <a:buSzPct val="100000"/>
              <a:buChar char="•"/>
            </a:pPr>
            <a:r>
              <a:rPr lang="en-US" sz="1800" dirty="0">
                <a:solidFill>
                  <a:srgbClr val="5B5F71"/>
                </a:solidFill>
                <a:latin typeface="Instrument Sans Medium" pitchFamily="34" charset="0"/>
                <a:ea typeface="Instrument Sans Medium" pitchFamily="34" charset="-122"/>
                <a:cs typeface="Instrument Sans Medium" pitchFamily="34" charset="-120"/>
              </a:rPr>
              <a:t>Can you please…?</a:t>
            </a:r>
            <a:endParaRPr lang="en-US" sz="1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1836301" y="1055965"/>
            <a:ext cx="10957679" cy="1201579"/>
          </a:xfrm>
          <a:prstGeom prst="rect">
            <a:avLst/>
          </a:prstGeom>
          <a:noFill/>
          <a:ln/>
        </p:spPr>
        <p:txBody>
          <a:bodyPr wrap="square" lIns="0" tIns="0" rIns="0" bIns="0" rtlCol="0" anchor="t"/>
          <a:lstStyle/>
          <a:p>
            <a:pPr algn="l" indent="0" marL="0">
              <a:lnSpc>
                <a:spcPts val="4700"/>
              </a:lnSpc>
              <a:buNone/>
            </a:pPr>
            <a:r>
              <a:rPr lang="en-US" sz="3750" dirty="0">
                <a:solidFill>
                  <a:srgbClr val="505468"/>
                </a:solidFill>
                <a:latin typeface="Instrument Sans Semi Bold" pitchFamily="34" charset="0"/>
                <a:ea typeface="Instrument Sans Semi Bold" pitchFamily="34" charset="-122"/>
                <a:cs typeface="Instrument Sans Semi Bold" pitchFamily="34" charset="-120"/>
              </a:rPr>
              <a:t>How to Start an Email: Following Up &amp; Apologizing</a:t>
            </a:r>
            <a:endParaRPr lang="en-US" sz="3750" dirty="0"/>
          </a:p>
        </p:txBody>
      </p:sp>
      <p:sp>
        <p:nvSpPr>
          <p:cNvPr id="3" name="Text 1"/>
          <p:cNvSpPr/>
          <p:nvPr/>
        </p:nvSpPr>
        <p:spPr>
          <a:xfrm>
            <a:off x="1836301" y="2556867"/>
            <a:ext cx="10957679" cy="820817"/>
          </a:xfrm>
          <a:prstGeom prst="rect">
            <a:avLst/>
          </a:prstGeom>
          <a:noFill/>
          <a:ln/>
        </p:spPr>
        <p:txBody>
          <a:bodyPr wrap="square" lIns="0" tIns="0" rIns="0" bIns="0" rtlCol="0" anchor="t"/>
          <a:lstStyle/>
          <a:p>
            <a:pPr algn="l" indent="0" marL="0">
              <a:lnSpc>
                <a:spcPts val="2150"/>
              </a:lnSpc>
              <a:buNone/>
            </a:pPr>
            <a:r>
              <a:rPr lang="en-US" sz="1500" dirty="0">
                <a:solidFill>
                  <a:srgbClr val="5B5F71"/>
                </a:solidFill>
                <a:latin typeface="Instrument Sans Medium" pitchFamily="34" charset="0"/>
                <a:ea typeface="Instrument Sans Medium" pitchFamily="34" charset="-122"/>
                <a:cs typeface="Instrument Sans Medium" pitchFamily="34" charset="-120"/>
              </a:rPr>
              <a:t>Following up on a prior conversation requires referencing that exchange clearly and professionally. The level of formality depends on your relationship with the recipient. Similarly, apologies in business email range from deeply formal expressions to lighter, informal acknowledgments used for minor issues.</a:t>
            </a:r>
            <a:endParaRPr lang="en-US" sz="1500" dirty="0"/>
          </a:p>
        </p:txBody>
      </p:sp>
      <p:sp>
        <p:nvSpPr>
          <p:cNvPr id="4" name="Text 2"/>
          <p:cNvSpPr/>
          <p:nvPr/>
        </p:nvSpPr>
        <p:spPr>
          <a:xfrm>
            <a:off x="1836301" y="3695700"/>
            <a:ext cx="3537704" cy="300276"/>
          </a:xfrm>
          <a:prstGeom prst="rect">
            <a:avLst/>
          </a:prstGeom>
          <a:noFill/>
          <a:ln/>
        </p:spPr>
        <p:txBody>
          <a:bodyPr wrap="none" lIns="0" tIns="0" rIns="0" bIns="0" rtlCol="0" anchor="t"/>
          <a:lstStyle/>
          <a:p>
            <a:pPr algn="l" indent="0" marL="0">
              <a:lnSpc>
                <a:spcPts val="2350"/>
              </a:lnSpc>
              <a:buNone/>
            </a:pPr>
            <a:r>
              <a:rPr lang="en-US" sz="1850" dirty="0">
                <a:solidFill>
                  <a:srgbClr val="505468"/>
                </a:solidFill>
                <a:latin typeface="Instrument Sans Semi Bold" pitchFamily="34" charset="0"/>
                <a:ea typeface="Instrument Sans Semi Bold" pitchFamily="34" charset="-122"/>
                <a:cs typeface="Instrument Sans Semi Bold" pitchFamily="34" charset="-120"/>
              </a:rPr>
              <a:t>Following Up on a Conversation</a:t>
            </a:r>
            <a:endParaRPr lang="en-US" sz="1850" dirty="0"/>
          </a:p>
        </p:txBody>
      </p:sp>
      <p:pic>
        <p:nvPicPr>
          <p:cNvPr id="5" name="Image 0" descr="preencoded.png">    </p:cNvPr>
          <p:cNvPicPr>
            <a:picLocks noChangeAspect="1"/>
          </p:cNvPicPr>
          <p:nvPr/>
        </p:nvPicPr>
        <p:blipFill>
          <a:blip r:embed="rId1"/>
          <a:stretch>
            <a:fillRect/>
          </a:stretch>
        </p:blipFill>
        <p:spPr>
          <a:xfrm>
            <a:off x="1813441" y="4141470"/>
            <a:ext cx="45720" cy="1863685"/>
          </a:xfrm>
          <a:prstGeom prst="rect">
            <a:avLst/>
          </a:prstGeom>
        </p:spPr>
      </p:pic>
      <p:sp>
        <p:nvSpPr>
          <p:cNvPr id="6" name="Text 3"/>
          <p:cNvSpPr/>
          <p:nvPr/>
        </p:nvSpPr>
        <p:spPr>
          <a:xfrm>
            <a:off x="2074188" y="4164330"/>
            <a:ext cx="2290763" cy="300276"/>
          </a:xfrm>
          <a:prstGeom prst="rect">
            <a:avLst/>
          </a:prstGeom>
          <a:noFill/>
          <a:ln/>
        </p:spPr>
        <p:txBody>
          <a:bodyPr wrap="none" lIns="0" tIns="0" rIns="0" bIns="0" rtlCol="0" anchor="t"/>
          <a:lstStyle/>
          <a:p>
            <a:pPr algn="l" indent="0" marL="0">
              <a:lnSpc>
                <a:spcPts val="2350"/>
              </a:lnSpc>
              <a:buNone/>
            </a:pPr>
            <a:r>
              <a:rPr lang="en-US" sz="1850" dirty="0">
                <a:solidFill>
                  <a:srgbClr val="5B5F71"/>
                </a:solidFill>
                <a:latin typeface="Instrument Sans Semi Bold" pitchFamily="34" charset="0"/>
                <a:ea typeface="Instrument Sans Semi Bold" pitchFamily="34" charset="-122"/>
                <a:cs typeface="Instrument Sans Semi Bold" pitchFamily="34" charset="-120"/>
              </a:rPr>
              <a:t>Formal</a:t>
            </a:r>
            <a:endParaRPr lang="en-US" sz="1850" dirty="0"/>
          </a:p>
        </p:txBody>
      </p:sp>
      <p:sp>
        <p:nvSpPr>
          <p:cNvPr id="7" name="Text 4"/>
          <p:cNvSpPr/>
          <p:nvPr/>
        </p:nvSpPr>
        <p:spPr>
          <a:xfrm>
            <a:off x="2074188" y="4614267"/>
            <a:ext cx="2290763" cy="1368028"/>
          </a:xfrm>
          <a:prstGeom prst="rect">
            <a:avLst/>
          </a:prstGeom>
          <a:noFill/>
          <a:ln/>
        </p:spPr>
        <p:txBody>
          <a:bodyPr wrap="square" lIns="0" tIns="0" rIns="0" bIns="0" rtlCol="0" anchor="t"/>
          <a:lstStyle/>
          <a:p>
            <a:pPr algn="l" indent="0" marL="0">
              <a:lnSpc>
                <a:spcPts val="2150"/>
              </a:lnSpc>
              <a:buNone/>
            </a:pPr>
            <a:r>
              <a:rPr lang="en-US" sz="1500" dirty="0">
                <a:solidFill>
                  <a:srgbClr val="5B5F71"/>
                </a:solidFill>
                <a:latin typeface="Instrument Sans Medium" pitchFamily="34" charset="0"/>
                <a:ea typeface="Instrument Sans Medium" pitchFamily="34" charset="-122"/>
                <a:cs typeface="Instrument Sans Medium" pitchFamily="34" charset="-120"/>
              </a:rPr>
              <a:t>As per our discussion… / Per our discussion… / In reference to our earlier conversation… / This is to confirm that…</a:t>
            </a:r>
            <a:endParaRPr lang="en-US" sz="1500" dirty="0"/>
          </a:p>
        </p:txBody>
      </p:sp>
      <p:pic>
        <p:nvPicPr>
          <p:cNvPr id="8" name="Image 1" descr="preencoded.png">    </p:cNvPr>
          <p:cNvPicPr>
            <a:picLocks noChangeAspect="1"/>
          </p:cNvPicPr>
          <p:nvPr/>
        </p:nvPicPr>
        <p:blipFill>
          <a:blip r:embed="rId2"/>
          <a:stretch>
            <a:fillRect/>
          </a:stretch>
        </p:blipFill>
        <p:spPr>
          <a:xfrm>
            <a:off x="4529138" y="4141470"/>
            <a:ext cx="45720" cy="1863685"/>
          </a:xfrm>
          <a:prstGeom prst="rect">
            <a:avLst/>
          </a:prstGeom>
        </p:spPr>
      </p:pic>
      <p:sp>
        <p:nvSpPr>
          <p:cNvPr id="9" name="Text 5"/>
          <p:cNvSpPr/>
          <p:nvPr/>
        </p:nvSpPr>
        <p:spPr>
          <a:xfrm>
            <a:off x="4789884" y="4164330"/>
            <a:ext cx="2290763" cy="300276"/>
          </a:xfrm>
          <a:prstGeom prst="rect">
            <a:avLst/>
          </a:prstGeom>
          <a:noFill/>
          <a:ln/>
        </p:spPr>
        <p:txBody>
          <a:bodyPr wrap="none" lIns="0" tIns="0" rIns="0" bIns="0" rtlCol="0" anchor="t"/>
          <a:lstStyle/>
          <a:p>
            <a:pPr algn="l" indent="0" marL="0">
              <a:lnSpc>
                <a:spcPts val="2350"/>
              </a:lnSpc>
              <a:buNone/>
            </a:pPr>
            <a:r>
              <a:rPr lang="en-US" sz="1850" dirty="0">
                <a:solidFill>
                  <a:srgbClr val="5B5F71"/>
                </a:solidFill>
                <a:latin typeface="Instrument Sans Semi Bold" pitchFamily="34" charset="0"/>
                <a:ea typeface="Instrument Sans Semi Bold" pitchFamily="34" charset="-122"/>
                <a:cs typeface="Instrument Sans Semi Bold" pitchFamily="34" charset="-120"/>
              </a:rPr>
              <a:t>Neutral–Formal</a:t>
            </a:r>
            <a:endParaRPr lang="en-US" sz="1850" dirty="0"/>
          </a:p>
        </p:txBody>
      </p:sp>
      <p:sp>
        <p:nvSpPr>
          <p:cNvPr id="10" name="Text 6"/>
          <p:cNvSpPr/>
          <p:nvPr/>
        </p:nvSpPr>
        <p:spPr>
          <a:xfrm>
            <a:off x="4789884" y="4614267"/>
            <a:ext cx="2290763" cy="1094423"/>
          </a:xfrm>
          <a:prstGeom prst="rect">
            <a:avLst/>
          </a:prstGeom>
          <a:noFill/>
          <a:ln/>
        </p:spPr>
        <p:txBody>
          <a:bodyPr wrap="square" lIns="0" tIns="0" rIns="0" bIns="0" rtlCol="0" anchor="t"/>
          <a:lstStyle/>
          <a:p>
            <a:pPr algn="l" indent="0" marL="0">
              <a:lnSpc>
                <a:spcPts val="2150"/>
              </a:lnSpc>
              <a:buNone/>
            </a:pPr>
            <a:r>
              <a:rPr lang="en-US" sz="1500" dirty="0">
                <a:solidFill>
                  <a:srgbClr val="5B5F71"/>
                </a:solidFill>
                <a:latin typeface="Instrument Sans Medium" pitchFamily="34" charset="0"/>
                <a:ea typeface="Instrument Sans Medium" pitchFamily="34" charset="-122"/>
                <a:cs typeface="Instrument Sans Medium" pitchFamily="34" charset="-120"/>
              </a:rPr>
              <a:t>As we discussed on (date/day)… / Regarding our conversation on (date/day)…</a:t>
            </a:r>
            <a:endParaRPr lang="en-US" sz="1500" dirty="0"/>
          </a:p>
        </p:txBody>
      </p:sp>
      <p:pic>
        <p:nvPicPr>
          <p:cNvPr id="11" name="Image 2" descr="preencoded.png">    </p:cNvPr>
          <p:cNvPicPr>
            <a:picLocks noChangeAspect="1"/>
          </p:cNvPicPr>
          <p:nvPr/>
        </p:nvPicPr>
        <p:blipFill>
          <a:blip r:embed="rId3"/>
          <a:stretch>
            <a:fillRect/>
          </a:stretch>
        </p:blipFill>
        <p:spPr>
          <a:xfrm>
            <a:off x="1813441" y="6258758"/>
            <a:ext cx="45720" cy="769263"/>
          </a:xfrm>
          <a:prstGeom prst="rect">
            <a:avLst/>
          </a:prstGeom>
        </p:spPr>
      </p:pic>
      <p:sp>
        <p:nvSpPr>
          <p:cNvPr id="12" name="Text 7"/>
          <p:cNvSpPr/>
          <p:nvPr/>
        </p:nvSpPr>
        <p:spPr>
          <a:xfrm>
            <a:off x="2074188" y="6281618"/>
            <a:ext cx="2402919" cy="300276"/>
          </a:xfrm>
          <a:prstGeom prst="rect">
            <a:avLst/>
          </a:prstGeom>
          <a:noFill/>
          <a:ln/>
        </p:spPr>
        <p:txBody>
          <a:bodyPr wrap="none" lIns="0" tIns="0" rIns="0" bIns="0" rtlCol="0" anchor="t"/>
          <a:lstStyle/>
          <a:p>
            <a:pPr algn="l" indent="0" marL="0">
              <a:lnSpc>
                <a:spcPts val="2350"/>
              </a:lnSpc>
              <a:buNone/>
            </a:pPr>
            <a:r>
              <a:rPr lang="en-US" sz="1850" dirty="0">
                <a:solidFill>
                  <a:srgbClr val="5B5F71"/>
                </a:solidFill>
                <a:latin typeface="Instrument Sans Semi Bold" pitchFamily="34" charset="0"/>
                <a:ea typeface="Instrument Sans Semi Bold" pitchFamily="34" charset="-122"/>
                <a:cs typeface="Instrument Sans Semi Bold" pitchFamily="34" charset="-120"/>
              </a:rPr>
              <a:t>Informal</a:t>
            </a:r>
            <a:endParaRPr lang="en-US" sz="1850" dirty="0"/>
          </a:p>
        </p:txBody>
      </p:sp>
      <p:sp>
        <p:nvSpPr>
          <p:cNvPr id="13" name="Text 8"/>
          <p:cNvSpPr/>
          <p:nvPr/>
        </p:nvSpPr>
        <p:spPr>
          <a:xfrm>
            <a:off x="2074188" y="6731556"/>
            <a:ext cx="5006459" cy="273606"/>
          </a:xfrm>
          <a:prstGeom prst="rect">
            <a:avLst/>
          </a:prstGeom>
          <a:noFill/>
          <a:ln/>
        </p:spPr>
        <p:txBody>
          <a:bodyPr wrap="none" lIns="0" tIns="0" rIns="0" bIns="0" rtlCol="0" anchor="t"/>
          <a:lstStyle/>
          <a:p>
            <a:pPr algn="l" indent="0" marL="0">
              <a:lnSpc>
                <a:spcPts val="2150"/>
              </a:lnSpc>
              <a:buNone/>
            </a:pPr>
            <a:r>
              <a:rPr lang="en-US" sz="1500" dirty="0">
                <a:solidFill>
                  <a:srgbClr val="5B5F71"/>
                </a:solidFill>
                <a:latin typeface="Instrument Sans Medium" pitchFamily="34" charset="0"/>
                <a:ea typeface="Instrument Sans Medium" pitchFamily="34" charset="-122"/>
                <a:cs typeface="Instrument Sans Medium" pitchFamily="34" charset="-120"/>
              </a:rPr>
              <a:t>As I said on (date/day)… / Like I said on (date/day)…</a:t>
            </a:r>
            <a:endParaRPr lang="en-US" sz="1500" dirty="0"/>
          </a:p>
        </p:txBody>
      </p:sp>
      <p:sp>
        <p:nvSpPr>
          <p:cNvPr id="14" name="Text 9"/>
          <p:cNvSpPr/>
          <p:nvPr/>
        </p:nvSpPr>
        <p:spPr>
          <a:xfrm>
            <a:off x="7557135" y="3695700"/>
            <a:ext cx="2402919" cy="300276"/>
          </a:xfrm>
          <a:prstGeom prst="rect">
            <a:avLst/>
          </a:prstGeom>
          <a:noFill/>
          <a:ln/>
        </p:spPr>
        <p:txBody>
          <a:bodyPr wrap="none" lIns="0" tIns="0" rIns="0" bIns="0" rtlCol="0" anchor="t"/>
          <a:lstStyle/>
          <a:p>
            <a:pPr algn="l" indent="0" marL="0">
              <a:lnSpc>
                <a:spcPts val="2350"/>
              </a:lnSpc>
              <a:buNone/>
            </a:pPr>
            <a:r>
              <a:rPr lang="en-US" sz="1850" dirty="0">
                <a:solidFill>
                  <a:srgbClr val="505468"/>
                </a:solidFill>
                <a:latin typeface="Instrument Sans Semi Bold" pitchFamily="34" charset="0"/>
                <a:ea typeface="Instrument Sans Semi Bold" pitchFamily="34" charset="-122"/>
                <a:cs typeface="Instrument Sans Semi Bold" pitchFamily="34" charset="-120"/>
              </a:rPr>
              <a:t>Apologizing</a:t>
            </a:r>
            <a:endParaRPr lang="en-US" sz="1850" dirty="0"/>
          </a:p>
        </p:txBody>
      </p:sp>
      <p:pic>
        <p:nvPicPr>
          <p:cNvPr id="15" name="Image 3" descr="preencoded.png">    </p:cNvPr>
          <p:cNvPicPr>
            <a:picLocks noChangeAspect="1"/>
          </p:cNvPicPr>
          <p:nvPr/>
        </p:nvPicPr>
        <p:blipFill>
          <a:blip r:embed="rId4"/>
          <a:stretch>
            <a:fillRect/>
          </a:stretch>
        </p:blipFill>
        <p:spPr>
          <a:xfrm>
            <a:off x="7534275" y="4141470"/>
            <a:ext cx="45720" cy="2163961"/>
          </a:xfrm>
          <a:prstGeom prst="rect">
            <a:avLst/>
          </a:prstGeom>
        </p:spPr>
      </p:pic>
      <p:sp>
        <p:nvSpPr>
          <p:cNvPr id="16" name="Text 10"/>
          <p:cNvSpPr/>
          <p:nvPr/>
        </p:nvSpPr>
        <p:spPr>
          <a:xfrm>
            <a:off x="7795022" y="4164330"/>
            <a:ext cx="2290763" cy="300276"/>
          </a:xfrm>
          <a:prstGeom prst="rect">
            <a:avLst/>
          </a:prstGeom>
          <a:noFill/>
          <a:ln/>
        </p:spPr>
        <p:txBody>
          <a:bodyPr wrap="none" lIns="0" tIns="0" rIns="0" bIns="0" rtlCol="0" anchor="t"/>
          <a:lstStyle/>
          <a:p>
            <a:pPr algn="l" indent="0" marL="0">
              <a:lnSpc>
                <a:spcPts val="2350"/>
              </a:lnSpc>
              <a:buNone/>
            </a:pPr>
            <a:r>
              <a:rPr lang="en-US" sz="1850" dirty="0">
                <a:solidFill>
                  <a:srgbClr val="5B5F71"/>
                </a:solidFill>
                <a:latin typeface="Instrument Sans Semi Bold" pitchFamily="34" charset="0"/>
                <a:ea typeface="Instrument Sans Semi Bold" pitchFamily="34" charset="-122"/>
                <a:cs typeface="Instrument Sans Semi Bold" pitchFamily="34" charset="-120"/>
              </a:rPr>
              <a:t>Formal</a:t>
            </a:r>
            <a:endParaRPr lang="en-US" sz="1850" dirty="0"/>
          </a:p>
        </p:txBody>
      </p:sp>
      <p:sp>
        <p:nvSpPr>
          <p:cNvPr id="17" name="Text 11"/>
          <p:cNvSpPr/>
          <p:nvPr/>
        </p:nvSpPr>
        <p:spPr>
          <a:xfrm>
            <a:off x="7795022" y="4614267"/>
            <a:ext cx="2290763" cy="1641634"/>
          </a:xfrm>
          <a:prstGeom prst="rect">
            <a:avLst/>
          </a:prstGeom>
          <a:noFill/>
          <a:ln/>
        </p:spPr>
        <p:txBody>
          <a:bodyPr wrap="square" lIns="0" tIns="0" rIns="0" bIns="0" rtlCol="0" anchor="t"/>
          <a:lstStyle/>
          <a:p>
            <a:pPr algn="l" indent="0" marL="0">
              <a:lnSpc>
                <a:spcPts val="2150"/>
              </a:lnSpc>
              <a:buNone/>
            </a:pPr>
            <a:r>
              <a:rPr lang="en-US" sz="1500" dirty="0">
                <a:solidFill>
                  <a:srgbClr val="5B5F71"/>
                </a:solidFill>
                <a:latin typeface="Instrument Sans Medium" pitchFamily="34" charset="0"/>
                <a:ea typeface="Instrument Sans Medium" pitchFamily="34" charset="-122"/>
                <a:cs typeface="Instrument Sans Medium" pitchFamily="34" charset="-120"/>
              </a:rPr>
              <a:t>Please accept our apologies for… / We would like to apologize for… / We sincerely apologize for… / I am deeply sorry for…</a:t>
            </a:r>
            <a:endParaRPr lang="en-US" sz="1500" dirty="0"/>
          </a:p>
        </p:txBody>
      </p:sp>
      <p:pic>
        <p:nvPicPr>
          <p:cNvPr id="18" name="Image 4" descr="preencoded.png">    </p:cNvPr>
          <p:cNvPicPr>
            <a:picLocks noChangeAspect="1"/>
          </p:cNvPicPr>
          <p:nvPr/>
        </p:nvPicPr>
        <p:blipFill>
          <a:blip r:embed="rId5"/>
          <a:stretch>
            <a:fillRect/>
          </a:stretch>
        </p:blipFill>
        <p:spPr>
          <a:xfrm>
            <a:off x="10249972" y="4141470"/>
            <a:ext cx="45720" cy="2163961"/>
          </a:xfrm>
          <a:prstGeom prst="rect">
            <a:avLst/>
          </a:prstGeom>
        </p:spPr>
      </p:pic>
      <p:sp>
        <p:nvSpPr>
          <p:cNvPr id="19" name="Text 12"/>
          <p:cNvSpPr/>
          <p:nvPr/>
        </p:nvSpPr>
        <p:spPr>
          <a:xfrm>
            <a:off x="10510718" y="4164330"/>
            <a:ext cx="2290763" cy="600551"/>
          </a:xfrm>
          <a:prstGeom prst="rect">
            <a:avLst/>
          </a:prstGeom>
          <a:noFill/>
          <a:ln/>
        </p:spPr>
        <p:txBody>
          <a:bodyPr wrap="square" lIns="0" tIns="0" rIns="0" bIns="0" rtlCol="0" anchor="t"/>
          <a:lstStyle/>
          <a:p>
            <a:pPr algn="l" indent="0" marL="0">
              <a:lnSpc>
                <a:spcPts val="2350"/>
              </a:lnSpc>
              <a:buNone/>
            </a:pPr>
            <a:r>
              <a:rPr lang="en-US" sz="1850" dirty="0">
                <a:solidFill>
                  <a:srgbClr val="5B5F71"/>
                </a:solidFill>
                <a:latin typeface="Instrument Sans Semi Bold" pitchFamily="34" charset="0"/>
                <a:ea typeface="Instrument Sans Semi Bold" pitchFamily="34" charset="-122"/>
                <a:cs typeface="Instrument Sans Semi Bold" pitchFamily="34" charset="-120"/>
              </a:rPr>
              <a:t>Informal / Minor Issues</a:t>
            </a:r>
            <a:endParaRPr lang="en-US" sz="1850" dirty="0"/>
          </a:p>
        </p:txBody>
      </p:sp>
      <p:sp>
        <p:nvSpPr>
          <p:cNvPr id="20" name="Text 13"/>
          <p:cNvSpPr/>
          <p:nvPr/>
        </p:nvSpPr>
        <p:spPr>
          <a:xfrm>
            <a:off x="10510718" y="4914543"/>
            <a:ext cx="2290763" cy="1368028"/>
          </a:xfrm>
          <a:prstGeom prst="rect">
            <a:avLst/>
          </a:prstGeom>
          <a:noFill/>
          <a:ln/>
        </p:spPr>
        <p:txBody>
          <a:bodyPr wrap="square" lIns="0" tIns="0" rIns="0" bIns="0" rtlCol="0" anchor="t"/>
          <a:lstStyle/>
          <a:p>
            <a:pPr algn="l" indent="0" marL="0">
              <a:lnSpc>
                <a:spcPts val="2150"/>
              </a:lnSpc>
              <a:buNone/>
            </a:pPr>
            <a:r>
              <a:rPr lang="en-US" sz="1500" dirty="0">
                <a:solidFill>
                  <a:srgbClr val="5B5F71"/>
                </a:solidFill>
                <a:latin typeface="Instrument Sans Medium" pitchFamily="34" charset="0"/>
                <a:ea typeface="Instrument Sans Medium" pitchFamily="34" charset="-122"/>
                <a:cs typeface="Instrument Sans Medium" pitchFamily="34" charset="-120"/>
              </a:rPr>
              <a:t>I'm sorry, but… (e.g., I'm sorry, but I have to reschedule the meeting) / I'm afraid that… (used to soften bad news)</a:t>
            </a:r>
            <a:endParaRPr lang="en-US" sz="15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1760220" y="1005364"/>
            <a:ext cx="11109960" cy="1218248"/>
          </a:xfrm>
          <a:prstGeom prst="rect">
            <a:avLst/>
          </a:prstGeom>
          <a:noFill/>
          <a:ln/>
        </p:spPr>
        <p:txBody>
          <a:bodyPr wrap="square" lIns="0" tIns="0" rIns="0" bIns="0" rtlCol="0" anchor="t"/>
          <a:lstStyle/>
          <a:p>
            <a:pPr algn="l" indent="0" marL="0">
              <a:lnSpc>
                <a:spcPts val="4750"/>
              </a:lnSpc>
              <a:buNone/>
            </a:pPr>
            <a:r>
              <a:rPr lang="en-US" sz="3800" dirty="0">
                <a:solidFill>
                  <a:srgbClr val="505468"/>
                </a:solidFill>
                <a:latin typeface="Instrument Sans Semi Bold" pitchFamily="34" charset="0"/>
                <a:ea typeface="Instrument Sans Semi Bold" pitchFamily="34" charset="-122"/>
                <a:cs typeface="Instrument Sans Semi Bold" pitchFamily="34" charset="-120"/>
              </a:rPr>
              <a:t>How to Start an Email: Invitations, Congratulations &amp; Reminders</a:t>
            </a:r>
            <a:endParaRPr lang="en-US" sz="3800" dirty="0"/>
          </a:p>
        </p:txBody>
      </p:sp>
      <p:pic>
        <p:nvPicPr>
          <p:cNvPr id="3" name="Image 0"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1760220" y="2531269"/>
            <a:ext cx="487204" cy="487204"/>
          </a:xfrm>
          <a:prstGeom prst="rect">
            <a:avLst/>
          </a:prstGeom>
        </p:spPr>
      </p:pic>
      <p:sp>
        <p:nvSpPr>
          <p:cNvPr id="4" name="Text 1"/>
          <p:cNvSpPr/>
          <p:nvPr/>
        </p:nvSpPr>
        <p:spPr>
          <a:xfrm>
            <a:off x="1760220" y="3210758"/>
            <a:ext cx="2645569" cy="304443"/>
          </a:xfrm>
          <a:prstGeom prst="rect">
            <a:avLst/>
          </a:prstGeom>
          <a:noFill/>
          <a:ln/>
        </p:spPr>
        <p:txBody>
          <a:bodyPr wrap="none" lIns="0" tIns="0" rIns="0" bIns="0" rtlCol="0" anchor="t"/>
          <a:lstStyle/>
          <a:p>
            <a:pPr algn="l" indent="0" marL="0">
              <a:lnSpc>
                <a:spcPts val="2350"/>
              </a:lnSpc>
              <a:buNone/>
            </a:pPr>
            <a:r>
              <a:rPr lang="en-US" sz="1900" dirty="0">
                <a:solidFill>
                  <a:srgbClr val="5B5F71"/>
                </a:solidFill>
                <a:latin typeface="Instrument Sans Semi Bold" pitchFamily="34" charset="0"/>
                <a:ea typeface="Instrument Sans Semi Bold" pitchFamily="34" charset="-122"/>
                <a:cs typeface="Instrument Sans Semi Bold" pitchFamily="34" charset="-120"/>
              </a:rPr>
              <a:t>Extending an Invitation</a:t>
            </a:r>
            <a:endParaRPr lang="en-US" sz="1900" dirty="0"/>
          </a:p>
        </p:txBody>
      </p:sp>
      <p:sp>
        <p:nvSpPr>
          <p:cNvPr id="5" name="Text 2"/>
          <p:cNvSpPr/>
          <p:nvPr/>
        </p:nvSpPr>
        <p:spPr>
          <a:xfrm>
            <a:off x="1760220" y="3607475"/>
            <a:ext cx="3575090" cy="3616643"/>
          </a:xfrm>
          <a:prstGeom prst="rect">
            <a:avLst/>
          </a:prstGeom>
          <a:noFill/>
          <a:ln/>
        </p:spPr>
        <p:txBody>
          <a:bodyPr wrap="square" lIns="0" tIns="0" rIns="0" bIns="0" rtlCol="0" anchor="t"/>
          <a:lstStyle/>
          <a:p>
            <a:pPr algn="l" marL="342900" indent="-342900">
              <a:lnSpc>
                <a:spcPts val="2150"/>
              </a:lnSpc>
              <a:buSzPct val="100000"/>
              <a:buChar char="•"/>
            </a:pPr>
            <a:r>
              <a:rPr lang="en-US" sz="1500" dirty="0">
                <a:solidFill>
                  <a:srgbClr val="5B5F71"/>
                </a:solidFill>
                <a:latin typeface="Instrument Sans Medium" pitchFamily="34" charset="0"/>
                <a:ea typeface="Instrument Sans Medium" pitchFamily="34" charset="-122"/>
                <a:cs typeface="Instrument Sans Medium" pitchFamily="34" charset="-120"/>
              </a:rPr>
              <a:t>We would like to cordially invite you to… (formal)</a:t>
            </a:r>
            <a:endParaRPr lang="en-US" sz="1500" dirty="0"/>
          </a:p>
          <a:p>
            <a:pPr algn="l" marL="342900" indent="-342900">
              <a:lnSpc>
                <a:spcPts val="2150"/>
              </a:lnSpc>
              <a:buSzPct val="100000"/>
              <a:buChar char="•"/>
            </a:pPr>
            <a:r>
              <a:rPr lang="en-US" sz="1500" dirty="0">
                <a:solidFill>
                  <a:srgbClr val="5B5F71"/>
                </a:solidFill>
                <a:latin typeface="Instrument Sans Medium" pitchFamily="34" charset="0"/>
                <a:ea typeface="Instrument Sans Medium" pitchFamily="34" charset="-122"/>
                <a:cs typeface="Instrument Sans Medium" pitchFamily="34" charset="-120"/>
              </a:rPr>
              <a:t>You are cordially invited to attend… (formal)</a:t>
            </a:r>
            <a:endParaRPr lang="en-US" sz="1500" dirty="0"/>
          </a:p>
          <a:p>
            <a:pPr algn="l" marL="342900" indent="-342900">
              <a:lnSpc>
                <a:spcPts val="2150"/>
              </a:lnSpc>
              <a:buSzPct val="100000"/>
              <a:buChar char="•"/>
            </a:pPr>
            <a:r>
              <a:rPr lang="en-US" sz="1500" dirty="0">
                <a:solidFill>
                  <a:srgbClr val="5B5F71"/>
                </a:solidFill>
                <a:latin typeface="Instrument Sans Medium" pitchFamily="34" charset="0"/>
                <a:ea typeface="Instrument Sans Medium" pitchFamily="34" charset="-122"/>
                <a:cs typeface="Instrument Sans Medium" pitchFamily="34" charset="-120"/>
              </a:rPr>
              <a:t>We would be delighted if you joined us… (formal)</a:t>
            </a:r>
            <a:endParaRPr lang="en-US" sz="1500" dirty="0"/>
          </a:p>
          <a:p>
            <a:pPr algn="l" marL="342900" indent="-342900">
              <a:lnSpc>
                <a:spcPts val="2150"/>
              </a:lnSpc>
              <a:buSzPct val="100000"/>
              <a:buChar char="•"/>
            </a:pPr>
            <a:r>
              <a:rPr lang="en-US" sz="1500" dirty="0">
                <a:solidFill>
                  <a:srgbClr val="5B5F71"/>
                </a:solidFill>
                <a:latin typeface="Instrument Sans Medium" pitchFamily="34" charset="0"/>
                <a:ea typeface="Instrument Sans Medium" pitchFamily="34" charset="-122"/>
                <a:cs typeface="Instrument Sans Medium" pitchFamily="34" charset="-120"/>
              </a:rPr>
              <a:t>We would like to invite you to… (neutral)</a:t>
            </a:r>
            <a:endParaRPr lang="en-US" sz="1500" dirty="0"/>
          </a:p>
          <a:p>
            <a:pPr algn="l" marL="342900" indent="-342900">
              <a:lnSpc>
                <a:spcPts val="2150"/>
              </a:lnSpc>
              <a:buSzPct val="100000"/>
              <a:buChar char="•"/>
            </a:pPr>
            <a:r>
              <a:rPr lang="en-US" sz="1500" dirty="0">
                <a:solidFill>
                  <a:srgbClr val="5B5F71"/>
                </a:solidFill>
                <a:latin typeface="Instrument Sans Medium" pitchFamily="34" charset="0"/>
                <a:ea typeface="Instrument Sans Medium" pitchFamily="34" charset="-122"/>
                <a:cs typeface="Instrument Sans Medium" pitchFamily="34" charset="-120"/>
              </a:rPr>
              <a:t>You are invited to attend… (neutral)</a:t>
            </a:r>
            <a:endParaRPr lang="en-US" sz="1500" dirty="0"/>
          </a:p>
          <a:p>
            <a:pPr algn="l" marL="342900" indent="-342900">
              <a:lnSpc>
                <a:spcPts val="2150"/>
              </a:lnSpc>
              <a:buSzPct val="100000"/>
              <a:buChar char="•"/>
            </a:pPr>
            <a:r>
              <a:rPr lang="en-US" sz="1500" dirty="0">
                <a:solidFill>
                  <a:srgbClr val="5B5F71"/>
                </a:solidFill>
                <a:latin typeface="Instrument Sans Medium" pitchFamily="34" charset="0"/>
                <a:ea typeface="Instrument Sans Medium" pitchFamily="34" charset="-122"/>
                <a:cs typeface="Instrument Sans Medium" pitchFamily="34" charset="-120"/>
              </a:rPr>
              <a:t>Would you like to go…? / Any chance you'd like to…? / I'd like to invite you to… (informal)</a:t>
            </a:r>
            <a:endParaRPr lang="en-US" sz="1500" dirty="0"/>
          </a:p>
        </p:txBody>
      </p:sp>
      <p:pic>
        <p:nvPicPr>
          <p:cNvPr id="6" name="Image 1"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527596" y="2531269"/>
            <a:ext cx="487204" cy="487204"/>
          </a:xfrm>
          <a:prstGeom prst="rect">
            <a:avLst/>
          </a:prstGeom>
        </p:spPr>
      </p:pic>
      <p:sp>
        <p:nvSpPr>
          <p:cNvPr id="7" name="Text 3"/>
          <p:cNvSpPr/>
          <p:nvPr/>
        </p:nvSpPr>
        <p:spPr>
          <a:xfrm>
            <a:off x="5527596" y="3210758"/>
            <a:ext cx="2895243" cy="304443"/>
          </a:xfrm>
          <a:prstGeom prst="rect">
            <a:avLst/>
          </a:prstGeom>
          <a:noFill/>
          <a:ln/>
        </p:spPr>
        <p:txBody>
          <a:bodyPr wrap="none" lIns="0" tIns="0" rIns="0" bIns="0" rtlCol="0" anchor="t"/>
          <a:lstStyle/>
          <a:p>
            <a:pPr algn="l" indent="0" marL="0">
              <a:lnSpc>
                <a:spcPts val="2350"/>
              </a:lnSpc>
              <a:buNone/>
            </a:pPr>
            <a:r>
              <a:rPr lang="en-US" sz="1900" dirty="0">
                <a:solidFill>
                  <a:srgbClr val="5B5F71"/>
                </a:solidFill>
                <a:latin typeface="Instrument Sans Semi Bold" pitchFamily="34" charset="0"/>
                <a:ea typeface="Instrument Sans Semi Bold" pitchFamily="34" charset="-122"/>
                <a:cs typeface="Instrument Sans Semi Bold" pitchFamily="34" charset="-120"/>
              </a:rPr>
              <a:t>Congratulating Someone</a:t>
            </a:r>
            <a:endParaRPr lang="en-US" sz="1900" dirty="0"/>
          </a:p>
        </p:txBody>
      </p:sp>
      <p:sp>
        <p:nvSpPr>
          <p:cNvPr id="8" name="Text 4"/>
          <p:cNvSpPr/>
          <p:nvPr/>
        </p:nvSpPr>
        <p:spPr>
          <a:xfrm>
            <a:off x="5527596" y="3607475"/>
            <a:ext cx="3575090" cy="1277303"/>
          </a:xfrm>
          <a:prstGeom prst="rect">
            <a:avLst/>
          </a:prstGeom>
          <a:noFill/>
          <a:ln/>
        </p:spPr>
        <p:txBody>
          <a:bodyPr wrap="square" lIns="0" tIns="0" rIns="0" bIns="0" rtlCol="0" anchor="t"/>
          <a:lstStyle/>
          <a:p>
            <a:pPr algn="l" marL="342900" indent="-342900">
              <a:lnSpc>
                <a:spcPts val="2150"/>
              </a:lnSpc>
              <a:buSzPct val="100000"/>
              <a:buChar char="•"/>
            </a:pPr>
            <a:r>
              <a:rPr lang="en-US" sz="1500" dirty="0">
                <a:solidFill>
                  <a:srgbClr val="5B5F71"/>
                </a:solidFill>
                <a:latin typeface="Instrument Sans Medium" pitchFamily="34" charset="0"/>
                <a:ea typeface="Instrument Sans Medium" pitchFamily="34" charset="-122"/>
                <a:cs typeface="Instrument Sans Medium" pitchFamily="34" charset="-120"/>
              </a:rPr>
              <a:t>Congratulations on your…</a:t>
            </a:r>
            <a:endParaRPr lang="en-US" sz="1500" dirty="0"/>
          </a:p>
          <a:p>
            <a:pPr algn="l" marL="342900" indent="-342900">
              <a:lnSpc>
                <a:spcPts val="2150"/>
              </a:lnSpc>
              <a:buSzPct val="100000"/>
              <a:buChar char="•"/>
            </a:pPr>
            <a:r>
              <a:rPr lang="en-US" sz="1500" dirty="0">
                <a:solidFill>
                  <a:srgbClr val="5B5F71"/>
                </a:solidFill>
                <a:latin typeface="Instrument Sans Medium" pitchFamily="34" charset="0"/>
                <a:ea typeface="Instrument Sans Medium" pitchFamily="34" charset="-122"/>
                <a:cs typeface="Instrument Sans Medium" pitchFamily="34" charset="-120"/>
              </a:rPr>
              <a:t>Congratulations on being…</a:t>
            </a:r>
            <a:endParaRPr lang="en-US" sz="1500" dirty="0"/>
          </a:p>
          <a:p>
            <a:pPr algn="l" marL="342900" indent="-342900">
              <a:lnSpc>
                <a:spcPts val="2150"/>
              </a:lnSpc>
              <a:buSzPct val="100000"/>
              <a:buChar char="•"/>
            </a:pPr>
            <a:r>
              <a:rPr lang="en-US" sz="1500" dirty="0">
                <a:solidFill>
                  <a:srgbClr val="5B5F71"/>
                </a:solidFill>
                <a:latin typeface="Instrument Sans Medium" pitchFamily="34" charset="0"/>
                <a:ea typeface="Instrument Sans Medium" pitchFamily="34" charset="-122"/>
                <a:cs typeface="Instrument Sans Medium" pitchFamily="34" charset="-120"/>
              </a:rPr>
              <a:t>I was pleased to hear about…</a:t>
            </a:r>
            <a:endParaRPr lang="en-US" sz="1500" dirty="0"/>
          </a:p>
          <a:p>
            <a:pPr algn="l" marL="342900" indent="-342900">
              <a:lnSpc>
                <a:spcPts val="2150"/>
              </a:lnSpc>
              <a:buSzPct val="100000"/>
              <a:buChar char="•"/>
            </a:pPr>
            <a:r>
              <a:rPr lang="en-US" sz="1500" dirty="0">
                <a:solidFill>
                  <a:srgbClr val="5B5F71"/>
                </a:solidFill>
                <a:latin typeface="Instrument Sans Medium" pitchFamily="34" charset="0"/>
                <a:ea typeface="Instrument Sans Medium" pitchFamily="34" charset="-122"/>
                <a:cs typeface="Instrument Sans Medium" pitchFamily="34" charset="-120"/>
              </a:rPr>
              <a:t>I was happy to hear about…</a:t>
            </a:r>
            <a:endParaRPr lang="en-US" sz="1500" dirty="0"/>
          </a:p>
        </p:txBody>
      </p:sp>
      <p:pic>
        <p:nvPicPr>
          <p:cNvPr id="9" name="Image 2"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294971" y="2531269"/>
            <a:ext cx="487204" cy="487204"/>
          </a:xfrm>
          <a:prstGeom prst="rect">
            <a:avLst/>
          </a:prstGeom>
        </p:spPr>
      </p:pic>
      <p:sp>
        <p:nvSpPr>
          <p:cNvPr id="10" name="Text 5"/>
          <p:cNvSpPr/>
          <p:nvPr/>
        </p:nvSpPr>
        <p:spPr>
          <a:xfrm>
            <a:off x="9294971" y="3210758"/>
            <a:ext cx="2436376" cy="304443"/>
          </a:xfrm>
          <a:prstGeom prst="rect">
            <a:avLst/>
          </a:prstGeom>
          <a:noFill/>
          <a:ln/>
        </p:spPr>
        <p:txBody>
          <a:bodyPr wrap="none" lIns="0" tIns="0" rIns="0" bIns="0" rtlCol="0" anchor="t"/>
          <a:lstStyle/>
          <a:p>
            <a:pPr algn="l" indent="0" marL="0">
              <a:lnSpc>
                <a:spcPts val="2350"/>
              </a:lnSpc>
              <a:buNone/>
            </a:pPr>
            <a:r>
              <a:rPr lang="en-US" sz="1900" dirty="0">
                <a:solidFill>
                  <a:srgbClr val="5B5F71"/>
                </a:solidFill>
                <a:latin typeface="Instrument Sans Semi Bold" pitchFamily="34" charset="0"/>
                <a:ea typeface="Instrument Sans Semi Bold" pitchFamily="34" charset="-122"/>
                <a:cs typeface="Instrument Sans Semi Bold" pitchFamily="34" charset="-120"/>
              </a:rPr>
              <a:t>Reminding Someone</a:t>
            </a:r>
            <a:endParaRPr lang="en-US" sz="1900" dirty="0"/>
          </a:p>
        </p:txBody>
      </p:sp>
      <p:sp>
        <p:nvSpPr>
          <p:cNvPr id="11" name="Text 6"/>
          <p:cNvSpPr/>
          <p:nvPr/>
        </p:nvSpPr>
        <p:spPr>
          <a:xfrm>
            <a:off x="9294971" y="3607475"/>
            <a:ext cx="3575090" cy="2446973"/>
          </a:xfrm>
          <a:prstGeom prst="rect">
            <a:avLst/>
          </a:prstGeom>
          <a:noFill/>
          <a:ln/>
        </p:spPr>
        <p:txBody>
          <a:bodyPr wrap="square" lIns="0" tIns="0" rIns="0" bIns="0" rtlCol="0" anchor="t"/>
          <a:lstStyle/>
          <a:p>
            <a:pPr algn="l" marL="342900" indent="-342900">
              <a:lnSpc>
                <a:spcPts val="2150"/>
              </a:lnSpc>
              <a:buSzPct val="100000"/>
              <a:buChar char="•"/>
            </a:pPr>
            <a:r>
              <a:rPr lang="en-US" sz="1500" dirty="0">
                <a:solidFill>
                  <a:srgbClr val="5B5F71"/>
                </a:solidFill>
                <a:latin typeface="Instrument Sans Medium" pitchFamily="34" charset="0"/>
                <a:ea typeface="Instrument Sans Medium" pitchFamily="34" charset="-122"/>
                <a:cs typeface="Instrument Sans Medium" pitchFamily="34" charset="-120"/>
              </a:rPr>
              <a:t>Just a friendly reminder that…</a:t>
            </a:r>
            <a:endParaRPr lang="en-US" sz="1500" dirty="0"/>
          </a:p>
          <a:p>
            <a:pPr algn="l" marL="342900" indent="-342900">
              <a:lnSpc>
                <a:spcPts val="2150"/>
              </a:lnSpc>
              <a:buSzPct val="100000"/>
              <a:buChar char="•"/>
            </a:pPr>
            <a:r>
              <a:rPr lang="en-US" sz="1500" dirty="0">
                <a:solidFill>
                  <a:srgbClr val="5B5F71"/>
                </a:solidFill>
                <a:latin typeface="Instrument Sans Medium" pitchFamily="34" charset="0"/>
                <a:ea typeface="Instrument Sans Medium" pitchFamily="34" charset="-122"/>
                <a:cs typeface="Instrument Sans Medium" pitchFamily="34" charset="-120"/>
              </a:rPr>
              <a:t>Just a quick note to remind you about…</a:t>
            </a:r>
            <a:endParaRPr lang="en-US" sz="1500" dirty="0"/>
          </a:p>
          <a:p>
            <a:pPr algn="l" marL="342900" indent="-342900">
              <a:lnSpc>
                <a:spcPts val="2150"/>
              </a:lnSpc>
              <a:buSzPct val="100000"/>
              <a:buChar char="•"/>
            </a:pPr>
            <a:r>
              <a:rPr lang="en-US" sz="1500" dirty="0">
                <a:solidFill>
                  <a:srgbClr val="5B5F71"/>
                </a:solidFill>
                <a:latin typeface="Instrument Sans Medium" pitchFamily="34" charset="0"/>
                <a:ea typeface="Instrument Sans Medium" pitchFamily="34" charset="-122"/>
                <a:cs typeface="Instrument Sans Medium" pitchFamily="34" charset="-120"/>
              </a:rPr>
              <a:t>Just a brief reminder that…</a:t>
            </a:r>
            <a:endParaRPr lang="en-US" sz="1500" dirty="0"/>
          </a:p>
          <a:p>
            <a:pPr algn="l" marL="342900" indent="-342900">
              <a:lnSpc>
                <a:spcPts val="2150"/>
              </a:lnSpc>
              <a:buSzPct val="100000"/>
              <a:buChar char="•"/>
            </a:pPr>
            <a:r>
              <a:rPr lang="en-US" sz="1500" dirty="0">
                <a:solidFill>
                  <a:srgbClr val="5B5F71"/>
                </a:solidFill>
                <a:latin typeface="Instrument Sans Medium" pitchFamily="34" charset="0"/>
                <a:ea typeface="Instrument Sans Medium" pitchFamily="34" charset="-122"/>
                <a:cs typeface="Instrument Sans Medium" pitchFamily="34" charset="-120"/>
              </a:rPr>
              <a:t>Have you had a chance to…? (gentle)</a:t>
            </a:r>
            <a:endParaRPr lang="en-US" sz="1500" dirty="0"/>
          </a:p>
          <a:p>
            <a:pPr algn="l" marL="342900" indent="-342900">
              <a:lnSpc>
                <a:spcPts val="2150"/>
              </a:lnSpc>
              <a:buSzPct val="100000"/>
              <a:buChar char="•"/>
            </a:pPr>
            <a:r>
              <a:rPr lang="en-US" sz="1500" dirty="0">
                <a:solidFill>
                  <a:srgbClr val="5B5F71"/>
                </a:solidFill>
                <a:latin typeface="Instrument Sans Medium" pitchFamily="34" charset="0"/>
                <a:ea typeface="Instrument Sans Medium" pitchFamily="34" charset="-122"/>
                <a:cs typeface="Instrument Sans Medium" pitchFamily="34" charset="-120"/>
              </a:rPr>
              <a:t>Just checking on the status of… (gentle)</a:t>
            </a:r>
            <a:endParaRPr lang="en-US" sz="15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3211949" y="1292066"/>
            <a:ext cx="8206383" cy="899636"/>
          </a:xfrm>
          <a:prstGeom prst="rect">
            <a:avLst/>
          </a:prstGeom>
          <a:noFill/>
          <a:ln/>
        </p:spPr>
        <p:txBody>
          <a:bodyPr wrap="square" lIns="0" tIns="0" rIns="0" bIns="0" rtlCol="0" anchor="t"/>
          <a:lstStyle/>
          <a:p>
            <a:pPr algn="l" indent="0" marL="0">
              <a:lnSpc>
                <a:spcPts val="3500"/>
              </a:lnSpc>
              <a:buNone/>
            </a:pPr>
            <a:r>
              <a:rPr lang="en-US" sz="2800" dirty="0">
                <a:solidFill>
                  <a:srgbClr val="505468"/>
                </a:solidFill>
                <a:latin typeface="Instrument Sans Semi Bold" pitchFamily="34" charset="0"/>
                <a:ea typeface="Instrument Sans Semi Bold" pitchFamily="34" charset="-122"/>
                <a:cs typeface="Instrument Sans Semi Bold" pitchFamily="34" charset="-120"/>
              </a:rPr>
              <a:t>How to Start an Email: Bad News, Delays &amp; Complaints</a:t>
            </a:r>
            <a:endParaRPr lang="en-US" sz="2800" dirty="0"/>
          </a:p>
        </p:txBody>
      </p:sp>
      <p:sp>
        <p:nvSpPr>
          <p:cNvPr id="3" name="Text 1"/>
          <p:cNvSpPr/>
          <p:nvPr/>
        </p:nvSpPr>
        <p:spPr>
          <a:xfrm>
            <a:off x="3211949" y="2359581"/>
            <a:ext cx="8206383" cy="729139"/>
          </a:xfrm>
          <a:prstGeom prst="rect">
            <a:avLst/>
          </a:prstGeom>
          <a:noFill/>
          <a:ln/>
        </p:spPr>
        <p:txBody>
          <a:bodyPr wrap="square" lIns="0" tIns="0" rIns="0" bIns="0" rtlCol="0" anchor="t"/>
          <a:lstStyle/>
          <a:p>
            <a:pPr algn="l" indent="0" marL="0">
              <a:lnSpc>
                <a:spcPts val="1400"/>
              </a:lnSpc>
              <a:buNone/>
            </a:pPr>
            <a:r>
              <a:rPr lang="en-US" sz="1100" dirty="0">
                <a:solidFill>
                  <a:srgbClr val="5B5F71"/>
                </a:solidFill>
                <a:latin typeface="Instrument Sans Medium" pitchFamily="34" charset="0"/>
                <a:ea typeface="Instrument Sans Medium" pitchFamily="34" charset="-122"/>
                <a:cs typeface="Instrument Sans Medium" pitchFamily="34" charset="-120"/>
              </a:rPr>
              <a:t>Delivering bad news, responding after a delay, requesting payment, and handling complaints all require a careful, empathetic tone. For bad news, you can also use expressions with </a:t>
            </a:r>
            <a:pPr algn="l" indent="0" marL="0">
              <a:lnSpc>
                <a:spcPts val="1400"/>
              </a:lnSpc>
              <a:buNone/>
            </a:pPr>
            <a:r>
              <a:rPr lang="en-US" sz="1100" i="1" dirty="0">
                <a:solidFill>
                  <a:srgbClr val="5B5F71"/>
                </a:solidFill>
                <a:latin typeface="Instrument Sans Medium" pitchFamily="34" charset="0"/>
                <a:ea typeface="Instrument Sans Medium" pitchFamily="34" charset="-122"/>
                <a:cs typeface="Instrument Sans Medium" pitchFamily="34" charset="-120"/>
              </a:rPr>
              <a:t>due to</a:t>
            </a:r>
            <a:pPr algn="l" indent="0" marL="0">
              <a:lnSpc>
                <a:spcPts val="1400"/>
              </a:lnSpc>
              <a:buNone/>
            </a:pPr>
            <a:r>
              <a:rPr lang="en-US" sz="1100" dirty="0">
                <a:solidFill>
                  <a:srgbClr val="5B5F71"/>
                </a:solidFill>
                <a:latin typeface="Instrument Sans Medium" pitchFamily="34" charset="0"/>
                <a:ea typeface="Instrument Sans Medium" pitchFamily="34" charset="-122"/>
                <a:cs typeface="Instrument Sans Medium" pitchFamily="34" charset="-120"/>
              </a:rPr>
              <a:t>, </a:t>
            </a:r>
            <a:pPr algn="l" indent="0" marL="0">
              <a:lnSpc>
                <a:spcPts val="1400"/>
              </a:lnSpc>
              <a:buNone/>
            </a:pPr>
            <a:r>
              <a:rPr lang="en-US" sz="1100" i="1" dirty="0">
                <a:solidFill>
                  <a:srgbClr val="5B5F71"/>
                </a:solidFill>
                <a:latin typeface="Instrument Sans Medium" pitchFamily="34" charset="0"/>
                <a:ea typeface="Instrument Sans Medium" pitchFamily="34" charset="-122"/>
                <a:cs typeface="Instrument Sans Medium" pitchFamily="34" charset="-120"/>
              </a:rPr>
              <a:t>after</a:t>
            </a:r>
            <a:pPr algn="l" indent="0" marL="0">
              <a:lnSpc>
                <a:spcPts val="1400"/>
              </a:lnSpc>
              <a:buNone/>
            </a:pPr>
            <a:r>
              <a:rPr lang="en-US" sz="1100" dirty="0">
                <a:solidFill>
                  <a:srgbClr val="5B5F71"/>
                </a:solidFill>
                <a:latin typeface="Instrument Sans Medium" pitchFamily="34" charset="0"/>
                <a:ea typeface="Instrument Sans Medium" pitchFamily="34" charset="-122"/>
                <a:cs typeface="Instrument Sans Medium" pitchFamily="34" charset="-120"/>
              </a:rPr>
              <a:t>, and </a:t>
            </a:r>
            <a:pPr algn="l" indent="0" marL="0">
              <a:lnSpc>
                <a:spcPts val="1400"/>
              </a:lnSpc>
              <a:buNone/>
            </a:pPr>
            <a:r>
              <a:rPr lang="en-US" sz="1100" i="1" dirty="0">
                <a:solidFill>
                  <a:srgbClr val="5B5F71"/>
                </a:solidFill>
                <a:latin typeface="Instrument Sans Medium" pitchFamily="34" charset="0"/>
                <a:ea typeface="Instrument Sans Medium" pitchFamily="34" charset="-122"/>
                <a:cs typeface="Instrument Sans Medium" pitchFamily="34" charset="-120"/>
              </a:rPr>
              <a:t>despite</a:t>
            </a:r>
            <a:pPr algn="l" indent="0" marL="0">
              <a:lnSpc>
                <a:spcPts val="1400"/>
              </a:lnSpc>
              <a:buNone/>
            </a:pPr>
            <a:r>
              <a:rPr lang="en-US" sz="1100" dirty="0">
                <a:solidFill>
                  <a:srgbClr val="5B5F71"/>
                </a:solidFill>
                <a:latin typeface="Instrument Sans Medium" pitchFamily="34" charset="0"/>
                <a:ea typeface="Instrument Sans Medium" pitchFamily="34" charset="-122"/>
                <a:cs typeface="Instrument Sans Medium" pitchFamily="34" charset="-120"/>
              </a:rPr>
              <a:t> — for example: </a:t>
            </a:r>
            <a:pPr algn="l" indent="0" marL="0">
              <a:lnSpc>
                <a:spcPts val="1400"/>
              </a:lnSpc>
              <a:buNone/>
            </a:pPr>
            <a:r>
              <a:rPr lang="en-US" sz="1100" i="1" dirty="0">
                <a:solidFill>
                  <a:srgbClr val="5B5F71"/>
                </a:solidFill>
                <a:latin typeface="Instrument Sans Medium" pitchFamily="34" charset="0"/>
                <a:ea typeface="Instrument Sans Medium" pitchFamily="34" charset="-122"/>
                <a:cs typeface="Instrument Sans Medium" pitchFamily="34" charset="-120"/>
              </a:rPr>
              <a:t>Due to (reason) we are unable to…</a:t>
            </a:r>
            <a:pPr algn="l" indent="0" marL="0">
              <a:lnSpc>
                <a:spcPts val="1400"/>
              </a:lnSpc>
              <a:buNone/>
            </a:pPr>
            <a:r>
              <a:rPr lang="en-US" sz="1100" dirty="0">
                <a:solidFill>
                  <a:srgbClr val="5B5F71"/>
                </a:solidFill>
                <a:latin typeface="Instrument Sans Medium" pitchFamily="34" charset="0"/>
                <a:ea typeface="Instrument Sans Medium" pitchFamily="34" charset="-122"/>
                <a:cs typeface="Instrument Sans Medium" pitchFamily="34" charset="-120"/>
              </a:rPr>
              <a:t>, </a:t>
            </a:r>
            <a:pPr algn="l" indent="0" marL="0">
              <a:lnSpc>
                <a:spcPts val="1400"/>
              </a:lnSpc>
              <a:buNone/>
            </a:pPr>
            <a:r>
              <a:rPr lang="en-US" sz="1100" i="1" dirty="0">
                <a:solidFill>
                  <a:srgbClr val="5B5F71"/>
                </a:solidFill>
                <a:latin typeface="Instrument Sans Medium" pitchFamily="34" charset="0"/>
                <a:ea typeface="Instrument Sans Medium" pitchFamily="34" charset="-122"/>
                <a:cs typeface="Instrument Sans Medium" pitchFamily="34" charset="-120"/>
              </a:rPr>
              <a:t>After evaluating…</a:t>
            </a:r>
            <a:pPr algn="l" indent="0" marL="0">
              <a:lnSpc>
                <a:spcPts val="1400"/>
              </a:lnSpc>
              <a:buNone/>
            </a:pPr>
            <a:r>
              <a:rPr lang="en-US" sz="1100" dirty="0">
                <a:solidFill>
                  <a:srgbClr val="5B5F71"/>
                </a:solidFill>
                <a:latin typeface="Instrument Sans Medium" pitchFamily="34" charset="0"/>
                <a:ea typeface="Instrument Sans Medium" pitchFamily="34" charset="-122"/>
                <a:cs typeface="Instrument Sans Medium" pitchFamily="34" charset="-120"/>
              </a:rPr>
              <a:t>, or </a:t>
            </a:r>
            <a:pPr algn="l" indent="0" marL="0">
              <a:lnSpc>
                <a:spcPts val="1400"/>
              </a:lnSpc>
              <a:buNone/>
            </a:pPr>
            <a:r>
              <a:rPr lang="en-US" sz="1100" i="1" dirty="0">
                <a:solidFill>
                  <a:srgbClr val="5B5F71"/>
                </a:solidFill>
                <a:latin typeface="Instrument Sans Medium" pitchFamily="34" charset="0"/>
                <a:ea typeface="Instrument Sans Medium" pitchFamily="34" charset="-122"/>
                <a:cs typeface="Instrument Sans Medium" pitchFamily="34" charset="-120"/>
              </a:rPr>
              <a:t>Despite our best efforts,…</a:t>
            </a:r>
            <a:pPr algn="l" indent="0" marL="0">
              <a:lnSpc>
                <a:spcPts val="1400"/>
              </a:lnSpc>
              <a:buNone/>
            </a:pPr>
            <a:r>
              <a:rPr lang="en-US" sz="1100" dirty="0">
                <a:solidFill>
                  <a:srgbClr val="5B5F71"/>
                </a:solidFill>
                <a:latin typeface="Instrument Sans Medium" pitchFamily="34" charset="0"/>
                <a:ea typeface="Instrument Sans Medium" pitchFamily="34" charset="-122"/>
                <a:cs typeface="Instrument Sans Medium" pitchFamily="34" charset="-120"/>
              </a:rPr>
              <a:t> For payment reminders, note that if multiple emails are needed, the tone typically becomes progressively more direct.</a:t>
            </a:r>
            <a:endParaRPr lang="en-US" sz="1100" dirty="0"/>
          </a:p>
        </p:txBody>
      </p:sp>
      <p:sp>
        <p:nvSpPr>
          <p:cNvPr id="4" name="Shape 2"/>
          <p:cNvSpPr/>
          <p:nvPr/>
        </p:nvSpPr>
        <p:spPr>
          <a:xfrm>
            <a:off x="3211949" y="3183136"/>
            <a:ext cx="4061222" cy="1366242"/>
          </a:xfrm>
          <a:prstGeom prst="roundRect">
            <a:avLst>
              <a:gd name="adj" fmla="val 4426"/>
            </a:avLst>
          </a:prstGeom>
          <a:solidFill>
            <a:srgbClr val="E2E3E9"/>
          </a:solidFill>
          <a:ln w="7620">
            <a:solidFill>
              <a:srgbClr val="C8C9CF"/>
            </a:solidFill>
            <a:prstDash val="solid"/>
          </a:ln>
        </p:spPr>
      </p:sp>
      <p:sp>
        <p:nvSpPr>
          <p:cNvPr id="5" name="Text 3"/>
          <p:cNvSpPr/>
          <p:nvPr/>
        </p:nvSpPr>
        <p:spPr>
          <a:xfrm>
            <a:off x="3363516" y="3334703"/>
            <a:ext cx="1799630" cy="225028"/>
          </a:xfrm>
          <a:prstGeom prst="rect">
            <a:avLst/>
          </a:prstGeom>
          <a:noFill/>
          <a:ln/>
        </p:spPr>
        <p:txBody>
          <a:bodyPr wrap="none" lIns="0" tIns="0" rIns="0" bIns="0" rtlCol="0" anchor="t"/>
          <a:lstStyle/>
          <a:p>
            <a:pPr algn="l" indent="0" marL="0">
              <a:lnSpc>
                <a:spcPts val="1750"/>
              </a:lnSpc>
              <a:buNone/>
            </a:pPr>
            <a:r>
              <a:rPr lang="en-US" sz="1400" dirty="0">
                <a:solidFill>
                  <a:srgbClr val="5B5F71"/>
                </a:solidFill>
                <a:latin typeface="Instrument Sans Semi Bold" pitchFamily="34" charset="0"/>
                <a:ea typeface="Instrument Sans Semi Bold" pitchFamily="34" charset="-122"/>
                <a:cs typeface="Instrument Sans Semi Bold" pitchFamily="34" charset="-120"/>
              </a:rPr>
              <a:t>Delivering Bad News</a:t>
            </a:r>
            <a:endParaRPr lang="en-US" sz="1400" dirty="0"/>
          </a:p>
        </p:txBody>
      </p:sp>
      <p:sp>
        <p:nvSpPr>
          <p:cNvPr id="6" name="Text 4"/>
          <p:cNvSpPr/>
          <p:nvPr/>
        </p:nvSpPr>
        <p:spPr>
          <a:xfrm>
            <a:off x="3363516" y="3610094"/>
            <a:ext cx="3758089" cy="605433"/>
          </a:xfrm>
          <a:prstGeom prst="rect">
            <a:avLst/>
          </a:prstGeom>
          <a:noFill/>
          <a:ln/>
        </p:spPr>
        <p:txBody>
          <a:bodyPr wrap="square" lIns="0" tIns="0" rIns="0" bIns="0" rtlCol="0" anchor="t"/>
          <a:lstStyle/>
          <a:p>
            <a:pPr algn="l" marL="342900" indent="-342900">
              <a:lnSpc>
                <a:spcPts val="1400"/>
              </a:lnSpc>
              <a:buSzPct val="100000"/>
              <a:buChar char="•"/>
            </a:pPr>
            <a:r>
              <a:rPr lang="en-US" sz="1100" dirty="0">
                <a:solidFill>
                  <a:srgbClr val="5B5F71"/>
                </a:solidFill>
                <a:latin typeface="Instrument Sans Medium" pitchFamily="34" charset="0"/>
                <a:ea typeface="Instrument Sans Medium" pitchFamily="34" charset="-122"/>
                <a:cs typeface="Instrument Sans Medium" pitchFamily="34" charset="-120"/>
              </a:rPr>
              <a:t>We are sorry to inform you…</a:t>
            </a:r>
            <a:endParaRPr lang="en-US" sz="1100" dirty="0"/>
          </a:p>
          <a:p>
            <a:pPr algn="l" marL="342900" indent="-342900">
              <a:lnSpc>
                <a:spcPts val="1400"/>
              </a:lnSpc>
              <a:buSzPct val="100000"/>
              <a:buChar char="•"/>
            </a:pPr>
            <a:r>
              <a:rPr lang="en-US" sz="1100" dirty="0">
                <a:solidFill>
                  <a:srgbClr val="5B5F71"/>
                </a:solidFill>
                <a:latin typeface="Instrument Sans Medium" pitchFamily="34" charset="0"/>
                <a:ea typeface="Instrument Sans Medium" pitchFamily="34" charset="-122"/>
                <a:cs typeface="Instrument Sans Medium" pitchFamily="34" charset="-120"/>
              </a:rPr>
              <a:t>We regret to inform you…</a:t>
            </a:r>
            <a:endParaRPr lang="en-US" sz="1100" dirty="0"/>
          </a:p>
          <a:p>
            <a:pPr algn="l" marL="342900" indent="-342900">
              <a:lnSpc>
                <a:spcPts val="1400"/>
              </a:lnSpc>
              <a:buSzPct val="100000"/>
              <a:buChar char="•"/>
            </a:pPr>
            <a:r>
              <a:rPr lang="en-US" sz="1100" dirty="0">
                <a:solidFill>
                  <a:srgbClr val="5B5F71"/>
                </a:solidFill>
                <a:latin typeface="Instrument Sans Medium" pitchFamily="34" charset="0"/>
                <a:ea typeface="Instrument Sans Medium" pitchFamily="34" charset="-122"/>
                <a:cs typeface="Instrument Sans Medium" pitchFamily="34" charset="-120"/>
              </a:rPr>
              <a:t>We regret to announce…</a:t>
            </a:r>
            <a:endParaRPr lang="en-US" sz="1100" dirty="0"/>
          </a:p>
        </p:txBody>
      </p:sp>
      <p:sp>
        <p:nvSpPr>
          <p:cNvPr id="7" name="Shape 5"/>
          <p:cNvSpPr/>
          <p:nvPr/>
        </p:nvSpPr>
        <p:spPr>
          <a:xfrm>
            <a:off x="7357110" y="3183136"/>
            <a:ext cx="4061222" cy="1366242"/>
          </a:xfrm>
          <a:prstGeom prst="roundRect">
            <a:avLst>
              <a:gd name="adj" fmla="val 4426"/>
            </a:avLst>
          </a:prstGeom>
          <a:solidFill>
            <a:srgbClr val="E2E3E9"/>
          </a:solidFill>
          <a:ln w="7620">
            <a:solidFill>
              <a:srgbClr val="C8C9CF"/>
            </a:solidFill>
            <a:prstDash val="solid"/>
          </a:ln>
        </p:spPr>
      </p:sp>
      <p:sp>
        <p:nvSpPr>
          <p:cNvPr id="8" name="Text 6"/>
          <p:cNvSpPr/>
          <p:nvPr/>
        </p:nvSpPr>
        <p:spPr>
          <a:xfrm>
            <a:off x="7508677" y="3334703"/>
            <a:ext cx="2132648" cy="225028"/>
          </a:xfrm>
          <a:prstGeom prst="rect">
            <a:avLst/>
          </a:prstGeom>
          <a:noFill/>
          <a:ln/>
        </p:spPr>
        <p:txBody>
          <a:bodyPr wrap="none" lIns="0" tIns="0" rIns="0" bIns="0" rtlCol="0" anchor="t"/>
          <a:lstStyle/>
          <a:p>
            <a:pPr algn="l" indent="0" marL="0">
              <a:lnSpc>
                <a:spcPts val="1750"/>
              </a:lnSpc>
              <a:buNone/>
            </a:pPr>
            <a:r>
              <a:rPr lang="en-US" sz="1400" dirty="0">
                <a:solidFill>
                  <a:srgbClr val="5B5F71"/>
                </a:solidFill>
                <a:latin typeface="Instrument Sans Semi Bold" pitchFamily="34" charset="0"/>
                <a:ea typeface="Instrument Sans Semi Bold" pitchFamily="34" charset="-122"/>
                <a:cs typeface="Instrument Sans Semi Bold" pitchFamily="34" charset="-120"/>
              </a:rPr>
              <a:t>Responding After a Delay</a:t>
            </a:r>
            <a:endParaRPr lang="en-US" sz="1400" dirty="0"/>
          </a:p>
        </p:txBody>
      </p:sp>
      <p:sp>
        <p:nvSpPr>
          <p:cNvPr id="9" name="Text 7"/>
          <p:cNvSpPr/>
          <p:nvPr/>
        </p:nvSpPr>
        <p:spPr>
          <a:xfrm>
            <a:off x="7508677" y="3610094"/>
            <a:ext cx="3758089" cy="787718"/>
          </a:xfrm>
          <a:prstGeom prst="rect">
            <a:avLst/>
          </a:prstGeom>
          <a:noFill/>
          <a:ln/>
        </p:spPr>
        <p:txBody>
          <a:bodyPr wrap="square" lIns="0" tIns="0" rIns="0" bIns="0" rtlCol="0" anchor="t"/>
          <a:lstStyle/>
          <a:p>
            <a:pPr algn="l" marL="342900" indent="-342900">
              <a:lnSpc>
                <a:spcPts val="1400"/>
              </a:lnSpc>
              <a:buSzPct val="100000"/>
              <a:buChar char="•"/>
            </a:pPr>
            <a:r>
              <a:rPr lang="en-US" sz="1100" dirty="0">
                <a:solidFill>
                  <a:srgbClr val="5B5F71"/>
                </a:solidFill>
                <a:latin typeface="Instrument Sans Medium" pitchFamily="34" charset="0"/>
                <a:ea typeface="Instrument Sans Medium" pitchFamily="34" charset="-122"/>
                <a:cs typeface="Instrument Sans Medium" pitchFamily="34" charset="-120"/>
              </a:rPr>
              <a:t>Please excuse the delay in responding… (formal)</a:t>
            </a:r>
            <a:endParaRPr lang="en-US" sz="1100" dirty="0"/>
          </a:p>
          <a:p>
            <a:pPr algn="l" marL="342900" indent="-342900">
              <a:lnSpc>
                <a:spcPts val="1400"/>
              </a:lnSpc>
              <a:buSzPct val="100000"/>
              <a:buChar char="•"/>
            </a:pPr>
            <a:r>
              <a:rPr lang="en-US" sz="1100" dirty="0">
                <a:solidFill>
                  <a:srgbClr val="5B5F71"/>
                </a:solidFill>
                <a:latin typeface="Instrument Sans Medium" pitchFamily="34" charset="0"/>
                <a:ea typeface="Instrument Sans Medium" pitchFamily="34" charset="-122"/>
                <a:cs typeface="Instrument Sans Medium" pitchFamily="34" charset="-120"/>
              </a:rPr>
              <a:t>I apologize for the delayed response. (formal)</a:t>
            </a:r>
            <a:endParaRPr lang="en-US" sz="1100" dirty="0"/>
          </a:p>
          <a:p>
            <a:pPr algn="l" marL="342900" indent="-342900">
              <a:lnSpc>
                <a:spcPts val="1400"/>
              </a:lnSpc>
              <a:buSzPct val="100000"/>
              <a:buChar char="•"/>
            </a:pPr>
            <a:r>
              <a:rPr lang="en-US" sz="1100" dirty="0">
                <a:solidFill>
                  <a:srgbClr val="5B5F71"/>
                </a:solidFill>
                <a:latin typeface="Instrument Sans Medium" pitchFamily="34" charset="0"/>
                <a:ea typeface="Instrument Sans Medium" pitchFamily="34" charset="-122"/>
                <a:cs typeface="Instrument Sans Medium" pitchFamily="34" charset="-120"/>
              </a:rPr>
              <a:t>Sorry for taking so long to get back to you. (neutral–informal)</a:t>
            </a:r>
            <a:endParaRPr lang="en-US" sz="1100" dirty="0"/>
          </a:p>
        </p:txBody>
      </p:sp>
      <p:sp>
        <p:nvSpPr>
          <p:cNvPr id="10" name="Shape 8"/>
          <p:cNvSpPr/>
          <p:nvPr/>
        </p:nvSpPr>
        <p:spPr>
          <a:xfrm>
            <a:off x="3211949" y="4633317"/>
            <a:ext cx="4061222" cy="1395532"/>
          </a:xfrm>
          <a:prstGeom prst="roundRect">
            <a:avLst>
              <a:gd name="adj" fmla="val 4333"/>
            </a:avLst>
          </a:prstGeom>
          <a:solidFill>
            <a:srgbClr val="E2E3E9"/>
          </a:solidFill>
          <a:ln w="7620">
            <a:solidFill>
              <a:srgbClr val="C8C9CF"/>
            </a:solidFill>
            <a:prstDash val="solid"/>
          </a:ln>
        </p:spPr>
      </p:sp>
      <p:sp>
        <p:nvSpPr>
          <p:cNvPr id="11" name="Text 9"/>
          <p:cNvSpPr/>
          <p:nvPr/>
        </p:nvSpPr>
        <p:spPr>
          <a:xfrm>
            <a:off x="3363516" y="4784884"/>
            <a:ext cx="1799630" cy="225028"/>
          </a:xfrm>
          <a:prstGeom prst="rect">
            <a:avLst/>
          </a:prstGeom>
          <a:noFill/>
          <a:ln/>
        </p:spPr>
        <p:txBody>
          <a:bodyPr wrap="none" lIns="0" tIns="0" rIns="0" bIns="0" rtlCol="0" anchor="t"/>
          <a:lstStyle/>
          <a:p>
            <a:pPr algn="l" indent="0" marL="0">
              <a:lnSpc>
                <a:spcPts val="1750"/>
              </a:lnSpc>
              <a:buNone/>
            </a:pPr>
            <a:r>
              <a:rPr lang="en-US" sz="1400" dirty="0">
                <a:solidFill>
                  <a:srgbClr val="5B5F71"/>
                </a:solidFill>
                <a:latin typeface="Instrument Sans Semi Bold" pitchFamily="34" charset="0"/>
                <a:ea typeface="Instrument Sans Semi Bold" pitchFamily="34" charset="-122"/>
                <a:cs typeface="Instrument Sans Semi Bold" pitchFamily="34" charset="-120"/>
              </a:rPr>
              <a:t>Requesting Payment</a:t>
            </a:r>
            <a:endParaRPr lang="en-US" sz="1400" dirty="0"/>
          </a:p>
        </p:txBody>
      </p:sp>
      <p:sp>
        <p:nvSpPr>
          <p:cNvPr id="12" name="Text 10"/>
          <p:cNvSpPr/>
          <p:nvPr/>
        </p:nvSpPr>
        <p:spPr>
          <a:xfrm>
            <a:off x="3363516" y="5060275"/>
            <a:ext cx="3758089" cy="605433"/>
          </a:xfrm>
          <a:prstGeom prst="rect">
            <a:avLst/>
          </a:prstGeom>
          <a:noFill/>
          <a:ln/>
        </p:spPr>
        <p:txBody>
          <a:bodyPr wrap="square" lIns="0" tIns="0" rIns="0" bIns="0" rtlCol="0" anchor="t"/>
          <a:lstStyle/>
          <a:p>
            <a:pPr algn="l" marL="342900" indent="-342900">
              <a:lnSpc>
                <a:spcPts val="1400"/>
              </a:lnSpc>
              <a:buSzPct val="100000"/>
              <a:buChar char="•"/>
            </a:pPr>
            <a:r>
              <a:rPr lang="en-US" sz="1100" dirty="0">
                <a:solidFill>
                  <a:srgbClr val="5B5F71"/>
                </a:solidFill>
                <a:latin typeface="Instrument Sans Medium" pitchFamily="34" charset="0"/>
                <a:ea typeface="Instrument Sans Medium" pitchFamily="34" charset="-122"/>
                <a:cs typeface="Instrument Sans Medium" pitchFamily="34" charset="-120"/>
              </a:rPr>
              <a:t>Our records show…</a:t>
            </a:r>
            <a:endParaRPr lang="en-US" sz="1100" dirty="0"/>
          </a:p>
          <a:p>
            <a:pPr algn="l" marL="342900" indent="-342900">
              <a:lnSpc>
                <a:spcPts val="1400"/>
              </a:lnSpc>
              <a:buSzPct val="100000"/>
              <a:buChar char="•"/>
            </a:pPr>
            <a:r>
              <a:rPr lang="en-US" sz="1100" dirty="0">
                <a:solidFill>
                  <a:srgbClr val="5B5F71"/>
                </a:solidFill>
                <a:latin typeface="Instrument Sans Medium" pitchFamily="34" charset="0"/>
                <a:ea typeface="Instrument Sans Medium" pitchFamily="34" charset="-122"/>
                <a:cs typeface="Instrument Sans Medium" pitchFamily="34" charset="-120"/>
              </a:rPr>
              <a:t>According to our records…</a:t>
            </a:r>
            <a:endParaRPr lang="en-US" sz="1100" dirty="0"/>
          </a:p>
          <a:p>
            <a:pPr algn="l" marL="342900" indent="-342900">
              <a:lnSpc>
                <a:spcPts val="1400"/>
              </a:lnSpc>
              <a:buSzPct val="100000"/>
              <a:buChar char="•"/>
            </a:pPr>
            <a:r>
              <a:rPr lang="en-US" sz="1100" dirty="0">
                <a:solidFill>
                  <a:srgbClr val="5B5F71"/>
                </a:solidFill>
                <a:latin typeface="Instrument Sans Medium" pitchFamily="34" charset="0"/>
                <a:ea typeface="Instrument Sans Medium" pitchFamily="34" charset="-122"/>
                <a:cs typeface="Instrument Sans Medium" pitchFamily="34" charset="-120"/>
              </a:rPr>
              <a:t>This is a reminder that…</a:t>
            </a:r>
            <a:endParaRPr lang="en-US" sz="1100" dirty="0"/>
          </a:p>
        </p:txBody>
      </p:sp>
      <p:sp>
        <p:nvSpPr>
          <p:cNvPr id="13" name="Shape 11"/>
          <p:cNvSpPr/>
          <p:nvPr/>
        </p:nvSpPr>
        <p:spPr>
          <a:xfrm>
            <a:off x="7357110" y="4633317"/>
            <a:ext cx="4061222" cy="1395532"/>
          </a:xfrm>
          <a:prstGeom prst="roundRect">
            <a:avLst>
              <a:gd name="adj" fmla="val 4333"/>
            </a:avLst>
          </a:prstGeom>
          <a:solidFill>
            <a:srgbClr val="E2E3E9"/>
          </a:solidFill>
          <a:ln w="7620">
            <a:solidFill>
              <a:srgbClr val="C8C9CF"/>
            </a:solidFill>
            <a:prstDash val="solid"/>
          </a:ln>
        </p:spPr>
      </p:sp>
      <p:sp>
        <p:nvSpPr>
          <p:cNvPr id="14" name="Text 12"/>
          <p:cNvSpPr/>
          <p:nvPr/>
        </p:nvSpPr>
        <p:spPr>
          <a:xfrm>
            <a:off x="7508677" y="4784884"/>
            <a:ext cx="2292548" cy="225028"/>
          </a:xfrm>
          <a:prstGeom prst="rect">
            <a:avLst/>
          </a:prstGeom>
          <a:noFill/>
          <a:ln/>
        </p:spPr>
        <p:txBody>
          <a:bodyPr wrap="none" lIns="0" tIns="0" rIns="0" bIns="0" rtlCol="0" anchor="t"/>
          <a:lstStyle/>
          <a:p>
            <a:pPr algn="l" indent="0" marL="0">
              <a:lnSpc>
                <a:spcPts val="1750"/>
              </a:lnSpc>
              <a:buNone/>
            </a:pPr>
            <a:r>
              <a:rPr lang="en-US" sz="1400" dirty="0">
                <a:solidFill>
                  <a:srgbClr val="5B5F71"/>
                </a:solidFill>
                <a:latin typeface="Instrument Sans Semi Bold" pitchFamily="34" charset="0"/>
                <a:ea typeface="Instrument Sans Semi Bold" pitchFamily="34" charset="-122"/>
                <a:cs typeface="Instrument Sans Semi Bold" pitchFamily="34" charset="-120"/>
              </a:rPr>
              <a:t>Responding to a Complaint</a:t>
            </a:r>
            <a:endParaRPr lang="en-US" sz="1400" dirty="0"/>
          </a:p>
        </p:txBody>
      </p:sp>
      <p:sp>
        <p:nvSpPr>
          <p:cNvPr id="15" name="Text 13"/>
          <p:cNvSpPr/>
          <p:nvPr/>
        </p:nvSpPr>
        <p:spPr>
          <a:xfrm>
            <a:off x="7508677" y="5060275"/>
            <a:ext cx="3758089" cy="817007"/>
          </a:xfrm>
          <a:prstGeom prst="rect">
            <a:avLst/>
          </a:prstGeom>
          <a:noFill/>
          <a:ln/>
        </p:spPr>
        <p:txBody>
          <a:bodyPr wrap="square" lIns="0" tIns="0" rIns="0" bIns="0" rtlCol="0" anchor="t"/>
          <a:lstStyle/>
          <a:p>
            <a:pPr algn="l" marL="342900" indent="-342900">
              <a:lnSpc>
                <a:spcPts val="1400"/>
              </a:lnSpc>
              <a:buSzPct val="100000"/>
              <a:buChar char="•"/>
            </a:pPr>
            <a:r>
              <a:rPr lang="en-US" sz="1100" dirty="0">
                <a:solidFill>
                  <a:srgbClr val="5B5F71"/>
                </a:solidFill>
                <a:latin typeface="Instrument Sans Medium" pitchFamily="34" charset="0"/>
                <a:ea typeface="Instrument Sans Medium" pitchFamily="34" charset="-122"/>
                <a:cs typeface="Instrument Sans Medium" pitchFamily="34" charset="-120"/>
              </a:rPr>
              <a:t>Thanks for letting us know about…</a:t>
            </a:r>
            <a:endParaRPr lang="en-US" sz="1100" dirty="0"/>
          </a:p>
          <a:p>
            <a:pPr algn="l" marL="342900" indent="-342900">
              <a:lnSpc>
                <a:spcPts val="1400"/>
              </a:lnSpc>
              <a:buSzPct val="100000"/>
              <a:buChar char="•"/>
            </a:pPr>
            <a:r>
              <a:rPr lang="en-US" sz="1100" dirty="0">
                <a:solidFill>
                  <a:srgbClr val="5B5F71"/>
                </a:solidFill>
                <a:latin typeface="Instrument Sans Medium" pitchFamily="34" charset="0"/>
                <a:ea typeface="Instrument Sans Medium" pitchFamily="34" charset="-122"/>
                <a:cs typeface="Instrument Sans Medium" pitchFamily="34" charset="-120"/>
              </a:rPr>
              <a:t>Thank you for informing us about…</a:t>
            </a:r>
            <a:endParaRPr lang="en-US" sz="1100" dirty="0"/>
          </a:p>
          <a:p>
            <a:pPr algn="l" marL="342900" indent="-342900">
              <a:lnSpc>
                <a:spcPts val="1400"/>
              </a:lnSpc>
              <a:buSzPct val="100000"/>
              <a:buChar char="•"/>
            </a:pPr>
            <a:r>
              <a:rPr lang="en-US" sz="1100" dirty="0">
                <a:solidFill>
                  <a:srgbClr val="5B5F71"/>
                </a:solidFill>
                <a:latin typeface="Instrument Sans Medium" pitchFamily="34" charset="0"/>
                <a:ea typeface="Instrument Sans Medium" pitchFamily="34" charset="-122"/>
                <a:cs typeface="Instrument Sans Medium" pitchFamily="34" charset="-120"/>
              </a:rPr>
              <a:t>Thank you for sharing your experience…</a:t>
            </a:r>
            <a:endParaRPr lang="en-US" sz="1100" dirty="0"/>
          </a:p>
          <a:p>
            <a:pPr algn="l" marL="342900" indent="-342900">
              <a:lnSpc>
                <a:spcPts val="1400"/>
              </a:lnSpc>
              <a:buSzPct val="100000"/>
              <a:buChar char="•"/>
            </a:pPr>
            <a:r>
              <a:rPr lang="en-US" sz="1100" dirty="0">
                <a:solidFill>
                  <a:srgbClr val="5B5F71"/>
                </a:solidFill>
                <a:latin typeface="Instrument Sans Medium" pitchFamily="34" charset="0"/>
                <a:ea typeface="Instrument Sans Medium" pitchFamily="34" charset="-122"/>
                <a:cs typeface="Instrument Sans Medium" pitchFamily="34" charset="-120"/>
              </a:rPr>
              <a:t>Thank you for taking the time to write…</a:t>
            </a:r>
            <a:endParaRPr lang="en-US" sz="1100" dirty="0"/>
          </a:p>
        </p:txBody>
      </p:sp>
      <p:sp>
        <p:nvSpPr>
          <p:cNvPr id="16" name="Shape 14"/>
          <p:cNvSpPr/>
          <p:nvPr/>
        </p:nvSpPr>
        <p:spPr>
          <a:xfrm>
            <a:off x="3211949" y="6123265"/>
            <a:ext cx="8206383" cy="814149"/>
          </a:xfrm>
          <a:prstGeom prst="roundRect">
            <a:avLst>
              <a:gd name="adj" fmla="val 7427"/>
            </a:avLst>
          </a:prstGeom>
          <a:solidFill>
            <a:srgbClr val="D4D5DE"/>
          </a:solidFill>
          <a:ln/>
        </p:spPr>
      </p:sp>
      <p:pic>
        <p:nvPicPr>
          <p:cNvPr id="17" name="Image 0" descr="preencoded.png">    </p:cNvPr>
          <p:cNvPicPr>
            <a:picLocks noChangeAspect="1"/>
          </p:cNvPicPr>
          <p:nvPr/>
        </p:nvPicPr>
        <p:blipFill>
          <a:blip r:embed="rId1"/>
          <a:stretch>
            <a:fillRect/>
          </a:stretch>
        </p:blipFill>
        <p:spPr>
          <a:xfrm>
            <a:off x="3355896" y="6314361"/>
            <a:ext cx="179903" cy="143947"/>
          </a:xfrm>
          <a:prstGeom prst="rect">
            <a:avLst/>
          </a:prstGeom>
        </p:spPr>
      </p:pic>
      <p:sp>
        <p:nvSpPr>
          <p:cNvPr id="18" name="Text 15"/>
          <p:cNvSpPr/>
          <p:nvPr/>
        </p:nvSpPr>
        <p:spPr>
          <a:xfrm>
            <a:off x="3679746" y="6243161"/>
            <a:ext cx="7594640" cy="546854"/>
          </a:xfrm>
          <a:prstGeom prst="rect">
            <a:avLst/>
          </a:prstGeom>
          <a:noFill/>
          <a:ln/>
        </p:spPr>
        <p:txBody>
          <a:bodyPr wrap="square" lIns="0" tIns="0" rIns="0" bIns="0" rtlCol="0" anchor="t"/>
          <a:lstStyle/>
          <a:p>
            <a:pPr algn="l" indent="0" marL="0">
              <a:lnSpc>
                <a:spcPts val="1400"/>
              </a:lnSpc>
              <a:buNone/>
            </a:pPr>
            <a:r>
              <a:rPr lang="en-US" sz="1100" dirty="0">
                <a:solidFill>
                  <a:srgbClr val="000000"/>
                </a:solidFill>
                <a:latin typeface="Instrument Sans Medium" pitchFamily="34" charset="0"/>
                <a:ea typeface="Instrument Sans Medium" pitchFamily="34" charset="-122"/>
                <a:cs typeface="Instrument Sans Medium" pitchFamily="34" charset="-120"/>
              </a:rPr>
              <a:t>Many experts recommend starting complaint responses by thanking the customer first. The actual apology typically comes later in the email. Common apology expressions include: </a:t>
            </a:r>
            <a:pPr algn="l" indent="0" marL="0">
              <a:lnSpc>
                <a:spcPts val="1400"/>
              </a:lnSpc>
              <a:buNone/>
            </a:pPr>
            <a:r>
              <a:rPr lang="en-US" sz="1100" i="1" dirty="0">
                <a:solidFill>
                  <a:srgbClr val="000000"/>
                </a:solidFill>
                <a:latin typeface="Instrument Sans Medium" pitchFamily="34" charset="0"/>
                <a:ea typeface="Instrument Sans Medium" pitchFamily="34" charset="-122"/>
                <a:cs typeface="Instrument Sans Medium" pitchFamily="34" charset="-120"/>
              </a:rPr>
              <a:t>We're sorry for any frustration this may have caused.</a:t>
            </a:r>
            <a:pPr algn="l" indent="0" marL="0">
              <a:lnSpc>
                <a:spcPts val="1400"/>
              </a:lnSpc>
              <a:buNone/>
            </a:pPr>
            <a:r>
              <a:rPr lang="en-US" sz="1100" dirty="0">
                <a:solidFill>
                  <a:srgbClr val="000000"/>
                </a:solidFill>
                <a:latin typeface="Instrument Sans Medium" pitchFamily="34" charset="0"/>
                <a:ea typeface="Instrument Sans Medium" pitchFamily="34" charset="-122"/>
                <a:cs typeface="Instrument Sans Medium" pitchFamily="34" charset="-120"/>
              </a:rPr>
              <a:t> / </a:t>
            </a:r>
            <a:pPr algn="l" indent="0" marL="0">
              <a:lnSpc>
                <a:spcPts val="1400"/>
              </a:lnSpc>
              <a:buNone/>
            </a:pPr>
            <a:r>
              <a:rPr lang="en-US" sz="1100" i="1" dirty="0">
                <a:solidFill>
                  <a:srgbClr val="000000"/>
                </a:solidFill>
                <a:latin typeface="Instrument Sans Medium" pitchFamily="34" charset="0"/>
                <a:ea typeface="Instrument Sans Medium" pitchFamily="34" charset="-122"/>
                <a:cs typeface="Instrument Sans Medium" pitchFamily="34" charset="-120"/>
              </a:rPr>
              <a:t>We're sorry for any inconvenience this may have caused.</a:t>
            </a:r>
            <a:pPr algn="l" indent="0" marL="0">
              <a:lnSpc>
                <a:spcPts val="1400"/>
              </a:lnSpc>
              <a:buNone/>
            </a:pPr>
            <a:r>
              <a:rPr lang="en-US" sz="1100" dirty="0">
                <a:solidFill>
                  <a:srgbClr val="000000"/>
                </a:solidFill>
                <a:latin typeface="Instrument Sans Medium" pitchFamily="34" charset="0"/>
                <a:ea typeface="Instrument Sans Medium" pitchFamily="34" charset="-122"/>
                <a:cs typeface="Instrument Sans Medium" pitchFamily="34" charset="-120"/>
              </a:rPr>
              <a:t> / </a:t>
            </a:r>
            <a:pPr algn="l" indent="0" marL="0">
              <a:lnSpc>
                <a:spcPts val="1400"/>
              </a:lnSpc>
              <a:buNone/>
            </a:pPr>
            <a:r>
              <a:rPr lang="en-US" sz="1100" i="1" dirty="0">
                <a:solidFill>
                  <a:srgbClr val="000000"/>
                </a:solidFill>
                <a:latin typeface="Instrument Sans Medium" pitchFamily="34" charset="0"/>
                <a:ea typeface="Instrument Sans Medium" pitchFamily="34" charset="-122"/>
                <a:cs typeface="Instrument Sans Medium" pitchFamily="34" charset="-120"/>
              </a:rPr>
              <a:t>We sincerely apologize for…</a:t>
            </a:r>
            <a:endParaRPr lang="en-US" sz="11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1906548" y="973098"/>
            <a:ext cx="9249728" cy="593050"/>
          </a:xfrm>
          <a:prstGeom prst="rect">
            <a:avLst/>
          </a:prstGeom>
          <a:noFill/>
          <a:ln/>
        </p:spPr>
        <p:txBody>
          <a:bodyPr wrap="none" lIns="0" tIns="0" rIns="0" bIns="0" rtlCol="0" anchor="t"/>
          <a:lstStyle/>
          <a:p>
            <a:pPr algn="l" indent="0" marL="0">
              <a:lnSpc>
                <a:spcPts val="4650"/>
              </a:lnSpc>
              <a:buNone/>
            </a:pPr>
            <a:r>
              <a:rPr lang="en-US" sz="3700" dirty="0">
                <a:solidFill>
                  <a:srgbClr val="505468"/>
                </a:solidFill>
                <a:latin typeface="Instrument Sans Semi Bold" pitchFamily="34" charset="0"/>
                <a:ea typeface="Instrument Sans Semi Bold" pitchFamily="34" charset="-122"/>
                <a:cs typeface="Instrument Sans Semi Bold" pitchFamily="34" charset="-120"/>
              </a:rPr>
              <a:t>How to Start an Email: Acknowledgement</a:t>
            </a:r>
            <a:endParaRPr lang="en-US" sz="3700" dirty="0"/>
          </a:p>
        </p:txBody>
      </p:sp>
      <p:sp>
        <p:nvSpPr>
          <p:cNvPr id="3" name="Text 1"/>
          <p:cNvSpPr/>
          <p:nvPr/>
        </p:nvSpPr>
        <p:spPr>
          <a:xfrm>
            <a:off x="1906548" y="1857851"/>
            <a:ext cx="10817304" cy="805458"/>
          </a:xfrm>
          <a:prstGeom prst="rect">
            <a:avLst/>
          </a:prstGeom>
          <a:noFill/>
          <a:ln/>
        </p:spPr>
        <p:txBody>
          <a:bodyPr wrap="square" lIns="0" tIns="0" rIns="0" bIns="0" rtlCol="0" anchor="t"/>
          <a:lstStyle/>
          <a:p>
            <a:pPr algn="l" indent="0" marL="0">
              <a:lnSpc>
                <a:spcPts val="2100"/>
              </a:lnSpc>
              <a:buNone/>
            </a:pPr>
            <a:r>
              <a:rPr lang="en-US" sz="1450" dirty="0">
                <a:solidFill>
                  <a:srgbClr val="5B5F71"/>
                </a:solidFill>
                <a:latin typeface="Instrument Sans Medium" pitchFamily="34" charset="0"/>
                <a:ea typeface="Instrument Sans Medium" pitchFamily="34" charset="-122"/>
                <a:cs typeface="Instrument Sans Medium" pitchFamily="34" charset="-120"/>
              </a:rPr>
              <a:t>Acknowledgement openers confirm receipt of a message, order, or action and immediately signal attentiveness and professionalism to the recipient. These phrases are especially useful in customer-facing communications and internal correspondence where confirming receipt is important.</a:t>
            </a:r>
            <a:endParaRPr lang="en-US" sz="1450" dirty="0"/>
          </a:p>
        </p:txBody>
      </p:sp>
      <p:pic>
        <p:nvPicPr>
          <p:cNvPr id="4" name="Image 0"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1977747" y="2833330"/>
            <a:ext cx="284559" cy="284559"/>
          </a:xfrm>
          <a:prstGeom prst="rect">
            <a:avLst/>
          </a:prstGeom>
        </p:spPr>
      </p:pic>
      <p:sp>
        <p:nvSpPr>
          <p:cNvPr id="5" name="Text 2"/>
          <p:cNvSpPr/>
          <p:nvPr/>
        </p:nvSpPr>
        <p:spPr>
          <a:xfrm>
            <a:off x="2523173" y="2827377"/>
            <a:ext cx="4687014" cy="296466"/>
          </a:xfrm>
          <a:prstGeom prst="rect">
            <a:avLst/>
          </a:prstGeom>
          <a:noFill/>
          <a:ln/>
        </p:spPr>
        <p:txBody>
          <a:bodyPr wrap="none" lIns="0" tIns="0" rIns="0" bIns="0" rtlCol="0" anchor="t"/>
          <a:lstStyle/>
          <a:p>
            <a:pPr algn="l" indent="0" marL="0">
              <a:lnSpc>
                <a:spcPts val="2300"/>
              </a:lnSpc>
              <a:buNone/>
            </a:pPr>
            <a:r>
              <a:rPr lang="en-US" sz="1850" dirty="0">
                <a:solidFill>
                  <a:srgbClr val="5B5F71"/>
                </a:solidFill>
                <a:latin typeface="Instrument Sans Semi Bold" pitchFamily="34" charset="0"/>
                <a:ea typeface="Instrument Sans Semi Bold" pitchFamily="34" charset="-122"/>
                <a:cs typeface="Instrument Sans Semi Bold" pitchFamily="34" charset="-120"/>
              </a:rPr>
              <a:t>Thank you for your prompt reply… </a:t>
            </a:r>
            <a:pPr algn="l" indent="0" marL="0">
              <a:lnSpc>
                <a:spcPts val="2300"/>
              </a:lnSpc>
              <a:buNone/>
            </a:pPr>
            <a:r>
              <a:rPr lang="en-US" sz="1850" dirty="0">
                <a:solidFill>
                  <a:srgbClr val="505468"/>
                </a:solidFill>
                <a:latin typeface="Instrument Sans Semi Bold" pitchFamily="34" charset="0"/>
                <a:ea typeface="Instrument Sans Semi Bold" pitchFamily="34" charset="-122"/>
                <a:cs typeface="Instrument Sans Semi Bold" pitchFamily="34" charset="-120"/>
              </a:rPr>
              <a:t>(formal)</a:t>
            </a:r>
            <a:endParaRPr lang="en-US" sz="1850" dirty="0"/>
          </a:p>
        </p:txBody>
      </p:sp>
      <p:sp>
        <p:nvSpPr>
          <p:cNvPr id="6" name="Text 3"/>
          <p:cNvSpPr/>
          <p:nvPr/>
        </p:nvSpPr>
        <p:spPr>
          <a:xfrm>
            <a:off x="2523173" y="3211354"/>
            <a:ext cx="10200680" cy="268486"/>
          </a:xfrm>
          <a:prstGeom prst="rect">
            <a:avLst/>
          </a:prstGeom>
          <a:noFill/>
          <a:ln/>
        </p:spPr>
        <p:txBody>
          <a:bodyPr wrap="none" lIns="0" tIns="0" rIns="0" bIns="0" rtlCol="0" anchor="t"/>
          <a:lstStyle/>
          <a:p>
            <a:pPr algn="l" indent="0" marL="0">
              <a:lnSpc>
                <a:spcPts val="2100"/>
              </a:lnSpc>
              <a:buNone/>
            </a:pPr>
            <a:r>
              <a:rPr lang="en-US" sz="1450" dirty="0">
                <a:solidFill>
                  <a:srgbClr val="5B5F71"/>
                </a:solidFill>
                <a:latin typeface="Instrument Sans Medium" pitchFamily="34" charset="0"/>
                <a:ea typeface="Instrument Sans Medium" pitchFamily="34" charset="-122"/>
                <a:cs typeface="Instrument Sans Medium" pitchFamily="34" charset="-120"/>
              </a:rPr>
              <a:t>Ideal for responding quickly to a formal message or proposal.</a:t>
            </a:r>
            <a:endParaRPr lang="en-US" sz="1450" dirty="0"/>
          </a:p>
        </p:txBody>
      </p:sp>
      <p:pic>
        <p:nvPicPr>
          <p:cNvPr id="7" name="Image 1"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977747" y="3777496"/>
            <a:ext cx="284559" cy="284559"/>
          </a:xfrm>
          <a:prstGeom prst="rect">
            <a:avLst/>
          </a:prstGeom>
        </p:spPr>
      </p:pic>
      <p:sp>
        <p:nvSpPr>
          <p:cNvPr id="8" name="Text 4"/>
          <p:cNvSpPr/>
          <p:nvPr/>
        </p:nvSpPr>
        <p:spPr>
          <a:xfrm>
            <a:off x="2523173" y="3771543"/>
            <a:ext cx="5688449" cy="296466"/>
          </a:xfrm>
          <a:prstGeom prst="rect">
            <a:avLst/>
          </a:prstGeom>
          <a:noFill/>
          <a:ln/>
        </p:spPr>
        <p:txBody>
          <a:bodyPr wrap="none" lIns="0" tIns="0" rIns="0" bIns="0" rtlCol="0" anchor="t"/>
          <a:lstStyle/>
          <a:p>
            <a:pPr algn="l" indent="0" marL="0">
              <a:lnSpc>
                <a:spcPts val="2300"/>
              </a:lnSpc>
              <a:buNone/>
            </a:pPr>
            <a:r>
              <a:rPr lang="en-US" sz="1850" dirty="0">
                <a:solidFill>
                  <a:srgbClr val="5B5F71"/>
                </a:solidFill>
                <a:latin typeface="Instrument Sans Semi Bold" pitchFamily="34" charset="0"/>
                <a:ea typeface="Instrument Sans Semi Bold" pitchFamily="34" charset="-122"/>
                <a:cs typeface="Instrument Sans Semi Bold" pitchFamily="34" charset="-120"/>
              </a:rPr>
              <a:t>Thanks for getting back to me so quickly… </a:t>
            </a:r>
            <a:pPr algn="l" indent="0" marL="0">
              <a:lnSpc>
                <a:spcPts val="2300"/>
              </a:lnSpc>
              <a:buNone/>
            </a:pPr>
            <a:r>
              <a:rPr lang="en-US" sz="1850" dirty="0">
                <a:solidFill>
                  <a:srgbClr val="505468"/>
                </a:solidFill>
                <a:latin typeface="Instrument Sans Semi Bold" pitchFamily="34" charset="0"/>
                <a:ea typeface="Instrument Sans Semi Bold" pitchFamily="34" charset="-122"/>
                <a:cs typeface="Instrument Sans Semi Bold" pitchFamily="34" charset="-120"/>
              </a:rPr>
              <a:t>(neutral)</a:t>
            </a:r>
            <a:endParaRPr lang="en-US" sz="1850" dirty="0"/>
          </a:p>
        </p:txBody>
      </p:sp>
      <p:sp>
        <p:nvSpPr>
          <p:cNvPr id="9" name="Text 5"/>
          <p:cNvSpPr/>
          <p:nvPr/>
        </p:nvSpPr>
        <p:spPr>
          <a:xfrm>
            <a:off x="2523173" y="4155519"/>
            <a:ext cx="10200680" cy="268486"/>
          </a:xfrm>
          <a:prstGeom prst="rect">
            <a:avLst/>
          </a:prstGeom>
          <a:noFill/>
          <a:ln/>
        </p:spPr>
        <p:txBody>
          <a:bodyPr wrap="none" lIns="0" tIns="0" rIns="0" bIns="0" rtlCol="0" anchor="t"/>
          <a:lstStyle/>
          <a:p>
            <a:pPr algn="l" indent="0" marL="0">
              <a:lnSpc>
                <a:spcPts val="2100"/>
              </a:lnSpc>
              <a:buNone/>
            </a:pPr>
            <a:r>
              <a:rPr lang="en-US" sz="1450" dirty="0">
                <a:solidFill>
                  <a:srgbClr val="5B5F71"/>
                </a:solidFill>
                <a:latin typeface="Instrument Sans Medium" pitchFamily="34" charset="0"/>
                <a:ea typeface="Instrument Sans Medium" pitchFamily="34" charset="-122"/>
                <a:cs typeface="Instrument Sans Medium" pitchFamily="34" charset="-120"/>
              </a:rPr>
              <a:t>A warmer, slightly less formal way to acknowledge a fast response.</a:t>
            </a:r>
            <a:endParaRPr lang="en-US" sz="1450" dirty="0"/>
          </a:p>
        </p:txBody>
      </p:sp>
      <p:pic>
        <p:nvPicPr>
          <p:cNvPr id="10" name="Image 2"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977747" y="4721662"/>
            <a:ext cx="284559" cy="284559"/>
          </a:xfrm>
          <a:prstGeom prst="rect">
            <a:avLst/>
          </a:prstGeom>
        </p:spPr>
      </p:pic>
      <p:sp>
        <p:nvSpPr>
          <p:cNvPr id="11" name="Text 6"/>
          <p:cNvSpPr/>
          <p:nvPr/>
        </p:nvSpPr>
        <p:spPr>
          <a:xfrm>
            <a:off x="2523173" y="4715708"/>
            <a:ext cx="5117068" cy="296466"/>
          </a:xfrm>
          <a:prstGeom prst="rect">
            <a:avLst/>
          </a:prstGeom>
          <a:noFill/>
          <a:ln/>
        </p:spPr>
        <p:txBody>
          <a:bodyPr wrap="none" lIns="0" tIns="0" rIns="0" bIns="0" rtlCol="0" anchor="t"/>
          <a:lstStyle/>
          <a:p>
            <a:pPr algn="l" indent="0" marL="0">
              <a:lnSpc>
                <a:spcPts val="2300"/>
              </a:lnSpc>
              <a:buNone/>
            </a:pPr>
            <a:r>
              <a:rPr lang="en-US" sz="1850" dirty="0">
                <a:solidFill>
                  <a:srgbClr val="5B5F71"/>
                </a:solidFill>
                <a:latin typeface="Instrument Sans Semi Bold" pitchFamily="34" charset="0"/>
                <a:ea typeface="Instrument Sans Semi Bold" pitchFamily="34" charset="-122"/>
                <a:cs typeface="Instrument Sans Semi Bold" pitchFamily="34" charset="-120"/>
              </a:rPr>
              <a:t>Thank you for the detailed response… </a:t>
            </a:r>
            <a:pPr algn="l" indent="0" marL="0">
              <a:lnSpc>
                <a:spcPts val="2300"/>
              </a:lnSpc>
              <a:buNone/>
            </a:pPr>
            <a:r>
              <a:rPr lang="en-US" sz="1850" dirty="0">
                <a:solidFill>
                  <a:srgbClr val="505468"/>
                </a:solidFill>
                <a:latin typeface="Instrument Sans Semi Bold" pitchFamily="34" charset="0"/>
                <a:ea typeface="Instrument Sans Semi Bold" pitchFamily="34" charset="-122"/>
                <a:cs typeface="Instrument Sans Semi Bold" pitchFamily="34" charset="-120"/>
              </a:rPr>
              <a:t>(formal)</a:t>
            </a:r>
            <a:endParaRPr lang="en-US" sz="1850" dirty="0"/>
          </a:p>
        </p:txBody>
      </p:sp>
      <p:sp>
        <p:nvSpPr>
          <p:cNvPr id="12" name="Text 7"/>
          <p:cNvSpPr/>
          <p:nvPr/>
        </p:nvSpPr>
        <p:spPr>
          <a:xfrm>
            <a:off x="2523173" y="5099685"/>
            <a:ext cx="10200680" cy="268486"/>
          </a:xfrm>
          <a:prstGeom prst="rect">
            <a:avLst/>
          </a:prstGeom>
          <a:noFill/>
          <a:ln/>
        </p:spPr>
        <p:txBody>
          <a:bodyPr wrap="none" lIns="0" tIns="0" rIns="0" bIns="0" rtlCol="0" anchor="t"/>
          <a:lstStyle/>
          <a:p>
            <a:pPr algn="l" indent="0" marL="0">
              <a:lnSpc>
                <a:spcPts val="2100"/>
              </a:lnSpc>
              <a:buNone/>
            </a:pPr>
            <a:r>
              <a:rPr lang="en-US" sz="1450" dirty="0">
                <a:solidFill>
                  <a:srgbClr val="5B5F71"/>
                </a:solidFill>
                <a:latin typeface="Instrument Sans Medium" pitchFamily="34" charset="0"/>
                <a:ea typeface="Instrument Sans Medium" pitchFamily="34" charset="-122"/>
                <a:cs typeface="Instrument Sans Medium" pitchFamily="34" charset="-120"/>
              </a:rPr>
              <a:t>Acknowledges the effort the recipient put into their reply.</a:t>
            </a:r>
            <a:endParaRPr lang="en-US" sz="1450" dirty="0"/>
          </a:p>
        </p:txBody>
      </p:sp>
      <p:pic>
        <p:nvPicPr>
          <p:cNvPr id="13" name="Image 3" descr="preencoded.png">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977747" y="5665827"/>
            <a:ext cx="284559" cy="284559"/>
          </a:xfrm>
          <a:prstGeom prst="rect">
            <a:avLst/>
          </a:prstGeom>
        </p:spPr>
      </p:pic>
      <p:sp>
        <p:nvSpPr>
          <p:cNvPr id="14" name="Text 8"/>
          <p:cNvSpPr/>
          <p:nvPr/>
        </p:nvSpPr>
        <p:spPr>
          <a:xfrm>
            <a:off x="2523173" y="5659874"/>
            <a:ext cx="7453670" cy="296466"/>
          </a:xfrm>
          <a:prstGeom prst="rect">
            <a:avLst/>
          </a:prstGeom>
          <a:noFill/>
          <a:ln/>
        </p:spPr>
        <p:txBody>
          <a:bodyPr wrap="none" lIns="0" tIns="0" rIns="0" bIns="0" rtlCol="0" anchor="t"/>
          <a:lstStyle/>
          <a:p>
            <a:pPr algn="l" indent="0" marL="0">
              <a:lnSpc>
                <a:spcPts val="2300"/>
              </a:lnSpc>
              <a:buNone/>
            </a:pPr>
            <a:r>
              <a:rPr lang="en-US" sz="1850" dirty="0">
                <a:solidFill>
                  <a:srgbClr val="5B5F71"/>
                </a:solidFill>
                <a:latin typeface="Instrument Sans Semi Bold" pitchFamily="34" charset="0"/>
                <a:ea typeface="Instrument Sans Semi Bold" pitchFamily="34" charset="-122"/>
                <a:cs typeface="Instrument Sans Semi Bold" pitchFamily="34" charset="-120"/>
              </a:rPr>
              <a:t>Thank you for your order of… / Thank you for completing… </a:t>
            </a:r>
            <a:pPr algn="l" indent="0" marL="0">
              <a:lnSpc>
                <a:spcPts val="2300"/>
              </a:lnSpc>
              <a:buNone/>
            </a:pPr>
            <a:r>
              <a:rPr lang="en-US" sz="1850" dirty="0">
                <a:solidFill>
                  <a:srgbClr val="505468"/>
                </a:solidFill>
                <a:latin typeface="Instrument Sans Semi Bold" pitchFamily="34" charset="0"/>
                <a:ea typeface="Instrument Sans Semi Bold" pitchFamily="34" charset="-122"/>
                <a:cs typeface="Instrument Sans Semi Bold" pitchFamily="34" charset="-120"/>
              </a:rPr>
              <a:t>(neutral)</a:t>
            </a:r>
            <a:endParaRPr lang="en-US" sz="1850" dirty="0"/>
          </a:p>
        </p:txBody>
      </p:sp>
      <p:sp>
        <p:nvSpPr>
          <p:cNvPr id="15" name="Text 9"/>
          <p:cNvSpPr/>
          <p:nvPr/>
        </p:nvSpPr>
        <p:spPr>
          <a:xfrm>
            <a:off x="2523173" y="6043851"/>
            <a:ext cx="10200680" cy="268486"/>
          </a:xfrm>
          <a:prstGeom prst="rect">
            <a:avLst/>
          </a:prstGeom>
          <a:noFill/>
          <a:ln/>
        </p:spPr>
        <p:txBody>
          <a:bodyPr wrap="none" lIns="0" tIns="0" rIns="0" bIns="0" rtlCol="0" anchor="t"/>
          <a:lstStyle/>
          <a:p>
            <a:pPr algn="l" indent="0" marL="0">
              <a:lnSpc>
                <a:spcPts val="2100"/>
              </a:lnSpc>
              <a:buNone/>
            </a:pPr>
            <a:r>
              <a:rPr lang="en-US" sz="1450" dirty="0">
                <a:solidFill>
                  <a:srgbClr val="5B5F71"/>
                </a:solidFill>
                <a:latin typeface="Instrument Sans Medium" pitchFamily="34" charset="0"/>
                <a:ea typeface="Instrument Sans Medium" pitchFamily="34" charset="-122"/>
                <a:cs typeface="Instrument Sans Medium" pitchFamily="34" charset="-120"/>
              </a:rPr>
              <a:t>Used in transactional or operational contexts to confirm an action.</a:t>
            </a:r>
            <a:endParaRPr lang="en-US" sz="1450" dirty="0"/>
          </a:p>
        </p:txBody>
      </p:sp>
      <p:pic>
        <p:nvPicPr>
          <p:cNvPr id="16" name="Image 4" descr="preencoded.png">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977747" y="6609993"/>
            <a:ext cx="284559" cy="284559"/>
          </a:xfrm>
          <a:prstGeom prst="rect">
            <a:avLst/>
          </a:prstGeom>
        </p:spPr>
      </p:pic>
      <p:sp>
        <p:nvSpPr>
          <p:cNvPr id="17" name="Text 10"/>
          <p:cNvSpPr/>
          <p:nvPr/>
        </p:nvSpPr>
        <p:spPr>
          <a:xfrm>
            <a:off x="2523173" y="6604040"/>
            <a:ext cx="8683228" cy="296466"/>
          </a:xfrm>
          <a:prstGeom prst="rect">
            <a:avLst/>
          </a:prstGeom>
          <a:noFill/>
          <a:ln/>
        </p:spPr>
        <p:txBody>
          <a:bodyPr wrap="none" lIns="0" tIns="0" rIns="0" bIns="0" rtlCol="0" anchor="t"/>
          <a:lstStyle/>
          <a:p>
            <a:pPr algn="l" indent="0" marL="0">
              <a:lnSpc>
                <a:spcPts val="2300"/>
              </a:lnSpc>
              <a:buNone/>
            </a:pPr>
            <a:r>
              <a:rPr lang="en-US" sz="1850" dirty="0">
                <a:solidFill>
                  <a:srgbClr val="5B5F71"/>
                </a:solidFill>
                <a:latin typeface="Instrument Sans Semi Bold" pitchFamily="34" charset="0"/>
                <a:ea typeface="Instrument Sans Semi Bold" pitchFamily="34" charset="-122"/>
                <a:cs typeface="Instrument Sans Semi Bold" pitchFamily="34" charset="-120"/>
              </a:rPr>
              <a:t>This is to confirm that we have received… / Thank you for your email… </a:t>
            </a:r>
            <a:pPr algn="l" indent="0" marL="0">
              <a:lnSpc>
                <a:spcPts val="2300"/>
              </a:lnSpc>
              <a:buNone/>
            </a:pPr>
            <a:r>
              <a:rPr lang="en-US" sz="1850" dirty="0">
                <a:solidFill>
                  <a:srgbClr val="505468"/>
                </a:solidFill>
                <a:latin typeface="Instrument Sans Semi Bold" pitchFamily="34" charset="0"/>
                <a:ea typeface="Instrument Sans Semi Bold" pitchFamily="34" charset="-122"/>
                <a:cs typeface="Instrument Sans Semi Bold" pitchFamily="34" charset="-120"/>
              </a:rPr>
              <a:t>(neutral)</a:t>
            </a:r>
            <a:endParaRPr lang="en-US" sz="1850" dirty="0"/>
          </a:p>
        </p:txBody>
      </p:sp>
      <p:sp>
        <p:nvSpPr>
          <p:cNvPr id="18" name="Text 11"/>
          <p:cNvSpPr/>
          <p:nvPr/>
        </p:nvSpPr>
        <p:spPr>
          <a:xfrm>
            <a:off x="2523173" y="6988016"/>
            <a:ext cx="10200680" cy="268486"/>
          </a:xfrm>
          <a:prstGeom prst="rect">
            <a:avLst/>
          </a:prstGeom>
          <a:noFill/>
          <a:ln/>
        </p:spPr>
        <p:txBody>
          <a:bodyPr wrap="none" lIns="0" tIns="0" rIns="0" bIns="0" rtlCol="0" anchor="t"/>
          <a:lstStyle/>
          <a:p>
            <a:pPr algn="l" indent="0" marL="0">
              <a:lnSpc>
                <a:spcPts val="2100"/>
              </a:lnSpc>
              <a:buNone/>
            </a:pPr>
            <a:r>
              <a:rPr lang="en-US" sz="1450" dirty="0">
                <a:solidFill>
                  <a:srgbClr val="5B5F71"/>
                </a:solidFill>
                <a:latin typeface="Instrument Sans Medium" pitchFamily="34" charset="0"/>
                <a:ea typeface="Instrument Sans Medium" pitchFamily="34" charset="-122"/>
                <a:cs typeface="Instrument Sans Medium" pitchFamily="34" charset="-120"/>
              </a:rPr>
              <a:t>Straightforward confirmation phrases suitable for most business contexts.</a:t>
            </a:r>
            <a:endParaRPr lang="en-US" sz="14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3144441" y="1368623"/>
            <a:ext cx="8341519" cy="914638"/>
          </a:xfrm>
          <a:prstGeom prst="rect">
            <a:avLst/>
          </a:prstGeom>
          <a:noFill/>
          <a:ln/>
        </p:spPr>
        <p:txBody>
          <a:bodyPr wrap="square" lIns="0" tIns="0" rIns="0" bIns="0" rtlCol="0" anchor="t"/>
          <a:lstStyle/>
          <a:p>
            <a:pPr algn="l" indent="0" marL="0">
              <a:lnSpc>
                <a:spcPts val="3600"/>
              </a:lnSpc>
              <a:buNone/>
            </a:pPr>
            <a:r>
              <a:rPr lang="en-US" sz="2850" dirty="0">
                <a:solidFill>
                  <a:srgbClr val="505468"/>
                </a:solidFill>
                <a:latin typeface="Instrument Sans Semi Bold" pitchFamily="34" charset="0"/>
                <a:ea typeface="Instrument Sans Semi Bold" pitchFamily="34" charset="-122"/>
                <a:cs typeface="Instrument Sans Semi Bold" pitchFamily="34" charset="-120"/>
              </a:rPr>
              <a:t>How to End an Email: Announcements &amp; Requests</a:t>
            </a:r>
            <a:endParaRPr lang="en-US" sz="2850" dirty="0"/>
          </a:p>
        </p:txBody>
      </p:sp>
      <p:sp>
        <p:nvSpPr>
          <p:cNvPr id="3" name="Text 1"/>
          <p:cNvSpPr/>
          <p:nvPr/>
        </p:nvSpPr>
        <p:spPr>
          <a:xfrm>
            <a:off x="3144441" y="2456736"/>
            <a:ext cx="8341519" cy="558998"/>
          </a:xfrm>
          <a:prstGeom prst="rect">
            <a:avLst/>
          </a:prstGeom>
          <a:noFill/>
          <a:ln/>
        </p:spPr>
        <p:txBody>
          <a:bodyPr wrap="square" lIns="0" tIns="0" rIns="0" bIns="0" rtlCol="0" anchor="t"/>
          <a:lstStyle/>
          <a:p>
            <a:pPr algn="l" indent="0" marL="0">
              <a:lnSpc>
                <a:spcPts val="1450"/>
              </a:lnSpc>
              <a:buNone/>
            </a:pPr>
            <a:r>
              <a:rPr lang="en-US" sz="1150" dirty="0">
                <a:solidFill>
                  <a:srgbClr val="5B5F71"/>
                </a:solidFill>
                <a:latin typeface="Instrument Sans Medium" pitchFamily="34" charset="0"/>
                <a:ea typeface="Instrument Sans Medium" pitchFamily="34" charset="-122"/>
                <a:cs typeface="Instrument Sans Medium" pitchFamily="34" charset="-120"/>
              </a:rPr>
              <a:t>Closing lines for announcements typically invite questions and express gratitude for the reader's patience or cooperation. For requests, the closing should reinforce appreciation and signal whether a response is expected. Urgency can be expressed through phrases like </a:t>
            </a:r>
            <a:pPr algn="l" indent="0" marL="0">
              <a:lnSpc>
                <a:spcPts val="1450"/>
              </a:lnSpc>
              <a:buNone/>
            </a:pPr>
            <a:r>
              <a:rPr lang="en-US" sz="1150" i="1" dirty="0">
                <a:solidFill>
                  <a:srgbClr val="5B5F71"/>
                </a:solidFill>
                <a:latin typeface="Instrument Sans Medium" pitchFamily="34" charset="0"/>
                <a:ea typeface="Instrument Sans Medium" pitchFamily="34" charset="-122"/>
                <a:cs typeface="Instrument Sans Medium" pitchFamily="34" charset="-120"/>
              </a:rPr>
              <a:t>Thank you in advance for your prompt reply</a:t>
            </a:r>
            <a:pPr algn="l" indent="0" marL="0">
              <a:lnSpc>
                <a:spcPts val="1450"/>
              </a:lnSpc>
              <a:buNone/>
            </a:pPr>
            <a:r>
              <a:rPr lang="en-US" sz="1150" dirty="0">
                <a:solidFill>
                  <a:srgbClr val="5B5F71"/>
                </a:solidFill>
                <a:latin typeface="Instrument Sans Medium" pitchFamily="34" charset="0"/>
                <a:ea typeface="Instrument Sans Medium" pitchFamily="34" charset="-122"/>
                <a:cs typeface="Instrument Sans Medium" pitchFamily="34" charset="-120"/>
              </a:rPr>
              <a:t> or </a:t>
            </a:r>
            <a:pPr algn="l" indent="0" marL="0">
              <a:lnSpc>
                <a:spcPts val="1450"/>
              </a:lnSpc>
              <a:buNone/>
            </a:pPr>
            <a:r>
              <a:rPr lang="en-US" sz="1150" i="1" dirty="0">
                <a:solidFill>
                  <a:srgbClr val="5B5F71"/>
                </a:solidFill>
                <a:latin typeface="Instrument Sans Medium" pitchFamily="34" charset="0"/>
                <a:ea typeface="Instrument Sans Medium" pitchFamily="34" charset="-122"/>
                <a:cs typeface="Instrument Sans Medium" pitchFamily="34" charset="-120"/>
              </a:rPr>
              <a:t>Please get back to me as soon as possible.</a:t>
            </a:r>
            <a:endParaRPr lang="en-US" sz="1150" dirty="0"/>
          </a:p>
        </p:txBody>
      </p:sp>
      <p:sp>
        <p:nvSpPr>
          <p:cNvPr id="4" name="Shape 2"/>
          <p:cNvSpPr/>
          <p:nvPr/>
        </p:nvSpPr>
        <p:spPr>
          <a:xfrm>
            <a:off x="3039070" y="3113246"/>
            <a:ext cx="4203025" cy="3747611"/>
          </a:xfrm>
          <a:prstGeom prst="roundRect">
            <a:avLst>
              <a:gd name="adj" fmla="val 2812"/>
            </a:avLst>
          </a:prstGeom>
          <a:solidFill>
            <a:srgbClr val="505468">
              <a:alpha val="95000"/>
            </a:srgbClr>
          </a:solidFill>
          <a:ln/>
        </p:spPr>
      </p:sp>
      <p:sp>
        <p:nvSpPr>
          <p:cNvPr id="5" name="Text 3"/>
          <p:cNvSpPr/>
          <p:nvPr/>
        </p:nvSpPr>
        <p:spPr>
          <a:xfrm>
            <a:off x="3185398" y="3199924"/>
            <a:ext cx="2295525" cy="228600"/>
          </a:xfrm>
          <a:prstGeom prst="rect">
            <a:avLst/>
          </a:prstGeom>
          <a:noFill/>
          <a:ln/>
        </p:spPr>
        <p:txBody>
          <a:bodyPr wrap="none" lIns="0" tIns="0" rIns="0" bIns="0" rtlCol="0" anchor="t"/>
          <a:lstStyle/>
          <a:p>
            <a:pPr algn="l" indent="0" marL="0">
              <a:lnSpc>
                <a:spcPts val="1800"/>
              </a:lnSpc>
              <a:buNone/>
            </a:pPr>
            <a:r>
              <a:rPr lang="en-US" sz="1400" dirty="0">
                <a:solidFill>
                  <a:srgbClr val="FFFFFF"/>
                </a:solidFill>
                <a:latin typeface="Instrument Sans Semi Bold" pitchFamily="34" charset="0"/>
                <a:ea typeface="Instrument Sans Semi Bold" pitchFamily="34" charset="-122"/>
                <a:cs typeface="Instrument Sans Semi Bold" pitchFamily="34" charset="-120"/>
              </a:rPr>
              <a:t>Closing an Announcement</a:t>
            </a:r>
            <a:endParaRPr lang="en-US" sz="1400" dirty="0"/>
          </a:p>
        </p:txBody>
      </p:sp>
      <p:sp>
        <p:nvSpPr>
          <p:cNvPr id="6" name="Text 4"/>
          <p:cNvSpPr/>
          <p:nvPr/>
        </p:nvSpPr>
        <p:spPr>
          <a:xfrm>
            <a:off x="3185398" y="3515201"/>
            <a:ext cx="3910370" cy="3007519"/>
          </a:xfrm>
          <a:prstGeom prst="rect">
            <a:avLst/>
          </a:prstGeom>
          <a:noFill/>
          <a:ln/>
        </p:spPr>
        <p:txBody>
          <a:bodyPr wrap="square" lIns="0" tIns="0" rIns="0" bIns="0" rtlCol="0" anchor="t"/>
          <a:lstStyle/>
          <a:p>
            <a:pPr algn="l" marL="342900" indent="-342900">
              <a:lnSpc>
                <a:spcPts val="1450"/>
              </a:lnSpc>
              <a:buSzPct val="100000"/>
              <a:buChar char="•"/>
            </a:pPr>
            <a:r>
              <a:rPr lang="en-US" sz="1150" dirty="0">
                <a:solidFill>
                  <a:srgbClr val="FFFFFF"/>
                </a:solidFill>
                <a:latin typeface="Instrument Sans Medium" pitchFamily="34" charset="0"/>
                <a:ea typeface="Instrument Sans Medium" pitchFamily="34" charset="-122"/>
                <a:cs typeface="Instrument Sans Medium" pitchFamily="34" charset="-120"/>
              </a:rPr>
              <a:t>Should you have any questions or concerns, please contact me. (formal)</a:t>
            </a:r>
            <a:endParaRPr lang="en-US" sz="1150" dirty="0"/>
          </a:p>
          <a:p>
            <a:pPr algn="l" marL="342900" indent="-342900">
              <a:lnSpc>
                <a:spcPts val="1450"/>
              </a:lnSpc>
              <a:buSzPct val="100000"/>
              <a:buChar char="•"/>
            </a:pPr>
            <a:r>
              <a:rPr lang="en-US" sz="1150" dirty="0">
                <a:solidFill>
                  <a:srgbClr val="FFFFFF"/>
                </a:solidFill>
                <a:latin typeface="Instrument Sans Medium" pitchFamily="34" charset="0"/>
                <a:ea typeface="Instrument Sans Medium" pitchFamily="34" charset="-122"/>
                <a:cs typeface="Instrument Sans Medium" pitchFamily="34" charset="-120"/>
              </a:rPr>
              <a:t>Should you have questions, please don't hesitate to contact us. (formal)</a:t>
            </a:r>
            <a:endParaRPr lang="en-US" sz="1150" dirty="0"/>
          </a:p>
          <a:p>
            <a:pPr algn="l" marL="342900" indent="-342900">
              <a:lnSpc>
                <a:spcPts val="1450"/>
              </a:lnSpc>
              <a:buSzPct val="100000"/>
              <a:buChar char="•"/>
            </a:pPr>
            <a:r>
              <a:rPr lang="en-US" sz="1150" dirty="0">
                <a:solidFill>
                  <a:srgbClr val="FFFFFF"/>
                </a:solidFill>
                <a:latin typeface="Instrument Sans Medium" pitchFamily="34" charset="0"/>
                <a:ea typeface="Instrument Sans Medium" pitchFamily="34" charset="-122"/>
                <a:cs typeface="Instrument Sans Medium" pitchFamily="34" charset="-120"/>
              </a:rPr>
              <a:t>If you have any questions, please contact me. (neutral)</a:t>
            </a:r>
            <a:endParaRPr lang="en-US" sz="1150" dirty="0"/>
          </a:p>
          <a:p>
            <a:pPr algn="l" marL="342900" indent="-342900">
              <a:lnSpc>
                <a:spcPts val="1450"/>
              </a:lnSpc>
              <a:buSzPct val="100000"/>
              <a:buChar char="•"/>
            </a:pPr>
            <a:r>
              <a:rPr lang="en-US" sz="1150" dirty="0">
                <a:solidFill>
                  <a:srgbClr val="FFFFFF"/>
                </a:solidFill>
                <a:latin typeface="Instrument Sans Medium" pitchFamily="34" charset="0"/>
                <a:ea typeface="Instrument Sans Medium" pitchFamily="34" charset="-122"/>
                <a:cs typeface="Instrument Sans Medium" pitchFamily="34" charset="-120"/>
              </a:rPr>
              <a:t>If you have any questions, please let me know. (neutral)</a:t>
            </a:r>
            <a:endParaRPr lang="en-US" sz="1150" dirty="0"/>
          </a:p>
          <a:p>
            <a:pPr algn="l" marL="342900" indent="-342900">
              <a:lnSpc>
                <a:spcPts val="1450"/>
              </a:lnSpc>
              <a:buSzPct val="100000"/>
              <a:buChar char="•"/>
            </a:pPr>
            <a:r>
              <a:rPr lang="en-US" sz="1150" dirty="0">
                <a:solidFill>
                  <a:srgbClr val="FFFFFF"/>
                </a:solidFill>
                <a:latin typeface="Instrument Sans Medium" pitchFamily="34" charset="0"/>
                <a:ea typeface="Instrument Sans Medium" pitchFamily="34" charset="-122"/>
                <a:cs typeface="Instrument Sans Medium" pitchFamily="34" charset="-120"/>
              </a:rPr>
              <a:t>If you have any questions, please call us at… (neutral – external)</a:t>
            </a:r>
            <a:endParaRPr lang="en-US" sz="1150" dirty="0"/>
          </a:p>
          <a:p>
            <a:pPr algn="l" marL="342900" indent="-342900">
              <a:lnSpc>
                <a:spcPts val="1450"/>
              </a:lnSpc>
              <a:buSzPct val="100000"/>
              <a:buChar char="•"/>
            </a:pPr>
            <a:r>
              <a:rPr lang="en-US" sz="1150" dirty="0">
                <a:solidFill>
                  <a:srgbClr val="FFFFFF"/>
                </a:solidFill>
                <a:latin typeface="Instrument Sans Medium" pitchFamily="34" charset="0"/>
                <a:ea typeface="Instrument Sans Medium" pitchFamily="34" charset="-122"/>
                <a:cs typeface="Instrument Sans Medium" pitchFamily="34" charset="-120"/>
              </a:rPr>
              <a:t>Feel free to contact us if you have any questions. (neutral – external)</a:t>
            </a:r>
            <a:endParaRPr lang="en-US" sz="1150" dirty="0"/>
          </a:p>
          <a:p>
            <a:pPr algn="l" marL="342900" indent="-342900">
              <a:lnSpc>
                <a:spcPts val="1450"/>
              </a:lnSpc>
              <a:buSzPct val="100000"/>
              <a:buChar char="•"/>
            </a:pPr>
            <a:r>
              <a:rPr lang="en-US" sz="1150" dirty="0">
                <a:solidFill>
                  <a:srgbClr val="FFFFFF"/>
                </a:solidFill>
                <a:latin typeface="Instrument Sans Medium" pitchFamily="34" charset="0"/>
                <a:ea typeface="Instrument Sans Medium" pitchFamily="34" charset="-122"/>
                <a:cs typeface="Instrument Sans Medium" pitchFamily="34" charset="-120"/>
              </a:rPr>
              <a:t>Thank you for your patience and understanding. (formal – delay)</a:t>
            </a:r>
            <a:endParaRPr lang="en-US" sz="1150" dirty="0"/>
          </a:p>
          <a:p>
            <a:pPr algn="l" marL="342900" indent="-342900">
              <a:lnSpc>
                <a:spcPts val="1450"/>
              </a:lnSpc>
              <a:buSzPct val="100000"/>
              <a:buChar char="•"/>
            </a:pPr>
            <a:r>
              <a:rPr lang="en-US" sz="1150" dirty="0">
                <a:solidFill>
                  <a:srgbClr val="FFFFFF"/>
                </a:solidFill>
                <a:latin typeface="Instrument Sans Medium" pitchFamily="34" charset="0"/>
                <a:ea typeface="Instrument Sans Medium" pitchFamily="34" charset="-122"/>
                <a:cs typeface="Instrument Sans Medium" pitchFamily="34" charset="-120"/>
              </a:rPr>
              <a:t>Thank you for your cooperation. (neutral – mass announcement)</a:t>
            </a:r>
            <a:endParaRPr lang="en-US" sz="1150" dirty="0"/>
          </a:p>
        </p:txBody>
      </p:sp>
      <p:sp>
        <p:nvSpPr>
          <p:cNvPr id="7" name="Text 5"/>
          <p:cNvSpPr/>
          <p:nvPr/>
        </p:nvSpPr>
        <p:spPr>
          <a:xfrm>
            <a:off x="7501295" y="3199924"/>
            <a:ext cx="1829276" cy="228600"/>
          </a:xfrm>
          <a:prstGeom prst="rect">
            <a:avLst/>
          </a:prstGeom>
          <a:noFill/>
          <a:ln/>
        </p:spPr>
        <p:txBody>
          <a:bodyPr wrap="none" lIns="0" tIns="0" rIns="0" bIns="0" rtlCol="0" anchor="t"/>
          <a:lstStyle/>
          <a:p>
            <a:pPr algn="l" indent="0" marL="0">
              <a:lnSpc>
                <a:spcPts val="1800"/>
              </a:lnSpc>
              <a:buNone/>
            </a:pPr>
            <a:r>
              <a:rPr lang="en-US" sz="1400" dirty="0">
                <a:solidFill>
                  <a:srgbClr val="505468"/>
                </a:solidFill>
                <a:latin typeface="Instrument Sans Semi Bold" pitchFamily="34" charset="0"/>
                <a:ea typeface="Instrument Sans Semi Bold" pitchFamily="34" charset="-122"/>
                <a:cs typeface="Instrument Sans Semi Bold" pitchFamily="34" charset="-120"/>
              </a:rPr>
              <a:t>Closing a Request</a:t>
            </a:r>
            <a:endParaRPr lang="en-US" sz="1400" dirty="0"/>
          </a:p>
        </p:txBody>
      </p:sp>
      <p:sp>
        <p:nvSpPr>
          <p:cNvPr id="8" name="Text 6"/>
          <p:cNvSpPr/>
          <p:nvPr/>
        </p:nvSpPr>
        <p:spPr>
          <a:xfrm>
            <a:off x="7501295" y="3515201"/>
            <a:ext cx="3992285" cy="3315295"/>
          </a:xfrm>
          <a:prstGeom prst="rect">
            <a:avLst/>
          </a:prstGeom>
          <a:noFill/>
          <a:ln/>
        </p:spPr>
        <p:txBody>
          <a:bodyPr wrap="square" lIns="0" tIns="0" rIns="0" bIns="0" rtlCol="0" anchor="t"/>
          <a:lstStyle/>
          <a:p>
            <a:pPr algn="l" marL="342900" indent="-342900">
              <a:lnSpc>
                <a:spcPts val="1450"/>
              </a:lnSpc>
              <a:buSzPct val="100000"/>
              <a:buChar char="•"/>
            </a:pPr>
            <a:r>
              <a:rPr lang="en-US" sz="1150" dirty="0">
                <a:solidFill>
                  <a:srgbClr val="5B5F71"/>
                </a:solidFill>
                <a:latin typeface="Instrument Sans Medium" pitchFamily="34" charset="0"/>
                <a:ea typeface="Instrument Sans Medium" pitchFamily="34" charset="-122"/>
                <a:cs typeface="Instrument Sans Medium" pitchFamily="34" charset="-120"/>
              </a:rPr>
              <a:t>Thank you for giving this request your consideration. (formal)</a:t>
            </a:r>
            <a:endParaRPr lang="en-US" sz="1150" dirty="0"/>
          </a:p>
          <a:p>
            <a:pPr algn="l" marL="342900" indent="-342900">
              <a:lnSpc>
                <a:spcPts val="1450"/>
              </a:lnSpc>
              <a:buSzPct val="100000"/>
              <a:buChar char="•"/>
            </a:pPr>
            <a:r>
              <a:rPr lang="en-US" sz="1150" dirty="0">
                <a:solidFill>
                  <a:srgbClr val="5B5F71"/>
                </a:solidFill>
                <a:latin typeface="Instrument Sans Medium" pitchFamily="34" charset="0"/>
                <a:ea typeface="Instrument Sans Medium" pitchFamily="34" charset="-122"/>
                <a:cs typeface="Instrument Sans Medium" pitchFamily="34" charset="-120"/>
              </a:rPr>
              <a:t>Thank you for your consideration. (formal)</a:t>
            </a:r>
            <a:endParaRPr lang="en-US" sz="1150" dirty="0"/>
          </a:p>
          <a:p>
            <a:pPr algn="l" marL="342900" indent="-342900">
              <a:lnSpc>
                <a:spcPts val="1450"/>
              </a:lnSpc>
              <a:buSzPct val="100000"/>
              <a:buChar char="•"/>
            </a:pPr>
            <a:r>
              <a:rPr lang="en-US" sz="1150" dirty="0">
                <a:solidFill>
                  <a:srgbClr val="5B5F71"/>
                </a:solidFill>
                <a:latin typeface="Instrument Sans Medium" pitchFamily="34" charset="0"/>
                <a:ea typeface="Instrument Sans Medium" pitchFamily="34" charset="-122"/>
                <a:cs typeface="Instrument Sans Medium" pitchFamily="34" charset="-120"/>
              </a:rPr>
              <a:t>I look forward to your reply. (formal)</a:t>
            </a:r>
            <a:endParaRPr lang="en-US" sz="1150" dirty="0"/>
          </a:p>
          <a:p>
            <a:pPr algn="l" marL="342900" indent="-342900">
              <a:lnSpc>
                <a:spcPts val="1450"/>
              </a:lnSpc>
              <a:buSzPct val="100000"/>
              <a:buChar char="•"/>
            </a:pPr>
            <a:r>
              <a:rPr lang="en-US" sz="1150" dirty="0">
                <a:solidFill>
                  <a:srgbClr val="5B5F71"/>
                </a:solidFill>
                <a:latin typeface="Instrument Sans Medium" pitchFamily="34" charset="0"/>
                <a:ea typeface="Instrument Sans Medium" pitchFamily="34" charset="-122"/>
                <a:cs typeface="Instrument Sans Medium" pitchFamily="34" charset="-120"/>
              </a:rPr>
              <a:t>I appreciate your assistance. (formal)</a:t>
            </a:r>
            <a:endParaRPr lang="en-US" sz="1150" dirty="0"/>
          </a:p>
          <a:p>
            <a:pPr algn="l" marL="342900" indent="-342900">
              <a:lnSpc>
                <a:spcPts val="1450"/>
              </a:lnSpc>
              <a:buSzPct val="100000"/>
              <a:buChar char="•"/>
            </a:pPr>
            <a:r>
              <a:rPr lang="en-US" sz="1150" dirty="0">
                <a:solidFill>
                  <a:srgbClr val="5B5F71"/>
                </a:solidFill>
                <a:latin typeface="Instrument Sans Medium" pitchFamily="34" charset="0"/>
                <a:ea typeface="Instrument Sans Medium" pitchFamily="34" charset="-122"/>
                <a:cs typeface="Instrument Sans Medium" pitchFamily="34" charset="-120"/>
              </a:rPr>
              <a:t>I appreciate your help. (neutral)</a:t>
            </a:r>
            <a:endParaRPr lang="en-US" sz="1150" dirty="0"/>
          </a:p>
          <a:p>
            <a:pPr algn="l" marL="342900" indent="-342900">
              <a:lnSpc>
                <a:spcPts val="1450"/>
              </a:lnSpc>
              <a:buSzPct val="100000"/>
              <a:buChar char="•"/>
            </a:pPr>
            <a:r>
              <a:rPr lang="en-US" sz="1150" dirty="0">
                <a:solidFill>
                  <a:srgbClr val="5B5F71"/>
                </a:solidFill>
                <a:latin typeface="Instrument Sans Medium" pitchFamily="34" charset="0"/>
                <a:ea typeface="Instrument Sans Medium" pitchFamily="34" charset="-122"/>
                <a:cs typeface="Instrument Sans Medium" pitchFamily="34" charset="-120"/>
              </a:rPr>
              <a:t>Thanks for your help. (neutral)</a:t>
            </a:r>
            <a:endParaRPr lang="en-US" sz="1150" dirty="0"/>
          </a:p>
          <a:p>
            <a:pPr algn="l" marL="342900" indent="-342900">
              <a:lnSpc>
                <a:spcPts val="1450"/>
              </a:lnSpc>
              <a:buSzPct val="100000"/>
              <a:buChar char="•"/>
            </a:pPr>
            <a:r>
              <a:rPr lang="en-US" sz="1150" dirty="0">
                <a:solidFill>
                  <a:srgbClr val="5B5F71"/>
                </a:solidFill>
                <a:latin typeface="Instrument Sans Medium" pitchFamily="34" charset="0"/>
                <a:ea typeface="Instrument Sans Medium" pitchFamily="34" charset="-122"/>
                <a:cs typeface="Instrument Sans Medium" pitchFamily="34" charset="-120"/>
              </a:rPr>
              <a:t>I look forward to hearing from you… (neutral – external)</a:t>
            </a:r>
            <a:endParaRPr lang="en-US" sz="1150" dirty="0"/>
          </a:p>
          <a:p>
            <a:pPr algn="l" marL="342900" indent="-342900">
              <a:lnSpc>
                <a:spcPts val="1450"/>
              </a:lnSpc>
              <a:buSzPct val="100000"/>
              <a:buChar char="•"/>
            </a:pPr>
            <a:r>
              <a:rPr lang="en-US" sz="1150" dirty="0">
                <a:solidFill>
                  <a:srgbClr val="5B5F71"/>
                </a:solidFill>
                <a:latin typeface="Instrument Sans Medium" pitchFamily="34" charset="0"/>
                <a:ea typeface="Instrument Sans Medium" pitchFamily="34" charset="-122"/>
                <a:cs typeface="Instrument Sans Medium" pitchFamily="34" charset="-120"/>
              </a:rPr>
              <a:t>I hope to hear from you soon. (neutral – external)</a:t>
            </a:r>
            <a:endParaRPr lang="en-US" sz="1150" dirty="0"/>
          </a:p>
          <a:p>
            <a:pPr algn="l" marL="342900" indent="-342900">
              <a:lnSpc>
                <a:spcPts val="1450"/>
              </a:lnSpc>
              <a:buSzPct val="100000"/>
              <a:buChar char="•"/>
            </a:pPr>
            <a:r>
              <a:rPr lang="en-US" sz="1150" dirty="0">
                <a:solidFill>
                  <a:srgbClr val="5B5F71"/>
                </a:solidFill>
                <a:latin typeface="Instrument Sans Medium" pitchFamily="34" charset="0"/>
                <a:ea typeface="Instrument Sans Medium" pitchFamily="34" charset="-122"/>
                <a:cs typeface="Instrument Sans Medium" pitchFamily="34" charset="-120"/>
              </a:rPr>
              <a:t>Thank you for your time. (formal)</a:t>
            </a:r>
            <a:endParaRPr lang="en-US" sz="1150" dirty="0"/>
          </a:p>
          <a:p>
            <a:pPr algn="l" marL="342900" indent="-342900">
              <a:lnSpc>
                <a:spcPts val="1450"/>
              </a:lnSpc>
              <a:buSzPct val="100000"/>
              <a:buChar char="•"/>
            </a:pPr>
            <a:r>
              <a:rPr lang="en-US" sz="1150" dirty="0">
                <a:solidFill>
                  <a:srgbClr val="5B5F71"/>
                </a:solidFill>
                <a:latin typeface="Instrument Sans Medium" pitchFamily="34" charset="0"/>
                <a:ea typeface="Instrument Sans Medium" pitchFamily="34" charset="-122"/>
                <a:cs typeface="Instrument Sans Medium" pitchFamily="34" charset="-120"/>
              </a:rPr>
              <a:t>Please contact me at your earliest convenience. (formal)</a:t>
            </a:r>
            <a:endParaRPr lang="en-US" sz="1150" dirty="0"/>
          </a:p>
          <a:p>
            <a:pPr algn="l" marL="342900" indent="-342900">
              <a:lnSpc>
                <a:spcPts val="1450"/>
              </a:lnSpc>
              <a:buSzPct val="100000"/>
              <a:buChar char="•"/>
            </a:pPr>
            <a:r>
              <a:rPr lang="en-US" sz="1150" dirty="0">
                <a:solidFill>
                  <a:srgbClr val="5B5F71"/>
                </a:solidFill>
                <a:latin typeface="Instrument Sans Medium" pitchFamily="34" charset="0"/>
                <a:ea typeface="Instrument Sans Medium" pitchFamily="34" charset="-122"/>
                <a:cs typeface="Instrument Sans Medium" pitchFamily="34" charset="-120"/>
              </a:rPr>
              <a:t>Thank you in advance for your prompt reply. (formal – urgent)</a:t>
            </a:r>
            <a:endParaRPr lang="en-US" sz="1150" dirty="0"/>
          </a:p>
          <a:p>
            <a:pPr algn="l" marL="342900" indent="-342900">
              <a:lnSpc>
                <a:spcPts val="1450"/>
              </a:lnSpc>
              <a:buSzPct val="100000"/>
              <a:buChar char="•"/>
            </a:pPr>
            <a:r>
              <a:rPr lang="en-US" sz="1150" dirty="0">
                <a:solidFill>
                  <a:srgbClr val="5B5F71"/>
                </a:solidFill>
                <a:latin typeface="Instrument Sans Medium" pitchFamily="34" charset="0"/>
                <a:ea typeface="Instrument Sans Medium" pitchFamily="34" charset="-122"/>
                <a:cs typeface="Instrument Sans Medium" pitchFamily="34" charset="-120"/>
              </a:rPr>
              <a:t>Please get back to me as soon as possible. (neutral – urgent)</a:t>
            </a:r>
            <a:endParaRPr lang="en-US" sz="11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3196352" y="1415534"/>
            <a:ext cx="8237577" cy="903208"/>
          </a:xfrm>
          <a:prstGeom prst="rect">
            <a:avLst/>
          </a:prstGeom>
          <a:noFill/>
          <a:ln/>
        </p:spPr>
        <p:txBody>
          <a:bodyPr wrap="square" lIns="0" tIns="0" rIns="0" bIns="0" rtlCol="0" anchor="t"/>
          <a:lstStyle/>
          <a:p>
            <a:pPr algn="l" indent="0" marL="0">
              <a:lnSpc>
                <a:spcPts val="3550"/>
              </a:lnSpc>
              <a:buNone/>
            </a:pPr>
            <a:r>
              <a:rPr lang="en-US" sz="2800" dirty="0">
                <a:solidFill>
                  <a:srgbClr val="505468"/>
                </a:solidFill>
                <a:latin typeface="Instrument Sans Semi Bold" pitchFamily="34" charset="0"/>
                <a:ea typeface="Instrument Sans Semi Bold" pitchFamily="34" charset="-122"/>
                <a:cs typeface="Instrument Sans Semi Bold" pitchFamily="34" charset="-120"/>
              </a:rPr>
              <a:t>How to End an Email: Responses, Apologies, Invitations &amp; Meetings</a:t>
            </a:r>
            <a:endParaRPr lang="en-US" sz="2800" dirty="0"/>
          </a:p>
        </p:txBody>
      </p:sp>
      <p:sp>
        <p:nvSpPr>
          <p:cNvPr id="3" name="Shape 1"/>
          <p:cNvSpPr/>
          <p:nvPr/>
        </p:nvSpPr>
        <p:spPr>
          <a:xfrm>
            <a:off x="3196352" y="2487930"/>
            <a:ext cx="2689503" cy="2516743"/>
          </a:xfrm>
          <a:prstGeom prst="roundRect">
            <a:avLst>
              <a:gd name="adj" fmla="val 2907"/>
            </a:avLst>
          </a:prstGeom>
          <a:solidFill>
            <a:srgbClr val="FFFFFF">
              <a:alpha val="95000"/>
            </a:srgbClr>
          </a:solidFill>
          <a:ln w="15240">
            <a:solidFill>
              <a:srgbClr val="C8C9CF"/>
            </a:solidFill>
            <a:prstDash val="solid"/>
          </a:ln>
        </p:spPr>
      </p:sp>
      <p:pic>
        <p:nvPicPr>
          <p:cNvPr id="4" name="Image 0" descr="preencoded.png">    </p:cNvPr>
          <p:cNvPicPr>
            <a:picLocks noChangeAspect="1"/>
          </p:cNvPicPr>
          <p:nvPr/>
        </p:nvPicPr>
        <p:blipFill>
          <a:blip r:embed="rId1"/>
          <a:stretch>
            <a:fillRect/>
          </a:stretch>
        </p:blipFill>
        <p:spPr>
          <a:xfrm>
            <a:off x="3181112" y="2487930"/>
            <a:ext cx="60960" cy="2516743"/>
          </a:xfrm>
          <a:prstGeom prst="rect">
            <a:avLst/>
          </a:prstGeom>
        </p:spPr>
      </p:pic>
      <p:sp>
        <p:nvSpPr>
          <p:cNvPr id="5" name="Text 2"/>
          <p:cNvSpPr/>
          <p:nvPr/>
        </p:nvSpPr>
        <p:spPr>
          <a:xfrm>
            <a:off x="3401735" y="2647593"/>
            <a:ext cx="2108478" cy="225743"/>
          </a:xfrm>
          <a:prstGeom prst="rect">
            <a:avLst/>
          </a:prstGeom>
          <a:noFill/>
          <a:ln/>
        </p:spPr>
        <p:txBody>
          <a:bodyPr wrap="none" lIns="0" tIns="0" rIns="0" bIns="0" rtlCol="0" anchor="t"/>
          <a:lstStyle/>
          <a:p>
            <a:pPr algn="l" indent="0" marL="0">
              <a:lnSpc>
                <a:spcPts val="1750"/>
              </a:lnSpc>
              <a:buNone/>
            </a:pPr>
            <a:r>
              <a:rPr lang="en-US" sz="1400" dirty="0">
                <a:solidFill>
                  <a:srgbClr val="5B5F71"/>
                </a:solidFill>
                <a:latin typeface="Instrument Sans Semi Bold" pitchFamily="34" charset="0"/>
                <a:ea typeface="Instrument Sans Semi Bold" pitchFamily="34" charset="-122"/>
                <a:cs typeface="Instrument Sans Semi Bold" pitchFamily="34" charset="-120"/>
              </a:rPr>
              <a:t>Responding to a Request</a:t>
            </a:r>
            <a:endParaRPr lang="en-US" sz="1400" dirty="0"/>
          </a:p>
        </p:txBody>
      </p:sp>
      <p:sp>
        <p:nvSpPr>
          <p:cNvPr id="6" name="Text 3"/>
          <p:cNvSpPr/>
          <p:nvPr/>
        </p:nvSpPr>
        <p:spPr>
          <a:xfrm>
            <a:off x="3401735" y="2924056"/>
            <a:ext cx="2324457" cy="1920954"/>
          </a:xfrm>
          <a:prstGeom prst="rect">
            <a:avLst/>
          </a:prstGeom>
          <a:noFill/>
          <a:ln/>
        </p:spPr>
        <p:txBody>
          <a:bodyPr wrap="square" lIns="0" tIns="0" rIns="0" bIns="0" rtlCol="0" anchor="t"/>
          <a:lstStyle/>
          <a:p>
            <a:pPr algn="l" marL="342900" indent="-342900">
              <a:lnSpc>
                <a:spcPts val="1400"/>
              </a:lnSpc>
              <a:buSzPct val="100000"/>
              <a:buChar char="•"/>
            </a:pPr>
            <a:r>
              <a:rPr lang="en-US" sz="1100" dirty="0">
                <a:solidFill>
                  <a:srgbClr val="5B5F71"/>
                </a:solidFill>
                <a:latin typeface="Instrument Sans Medium" pitchFamily="34" charset="0"/>
                <a:ea typeface="Instrument Sans Medium" pitchFamily="34" charset="-122"/>
                <a:cs typeface="Instrument Sans Medium" pitchFamily="34" charset="-120"/>
              </a:rPr>
              <a:t>Let me know if I can be of assistance in any way. (formal)</a:t>
            </a:r>
            <a:endParaRPr lang="en-US" sz="1100" dirty="0"/>
          </a:p>
          <a:p>
            <a:pPr algn="l" marL="342900" indent="-342900">
              <a:lnSpc>
                <a:spcPts val="1400"/>
              </a:lnSpc>
              <a:buSzPct val="100000"/>
              <a:buChar char="•"/>
            </a:pPr>
            <a:r>
              <a:rPr lang="en-US" sz="1100" dirty="0">
                <a:solidFill>
                  <a:srgbClr val="5B5F71"/>
                </a:solidFill>
                <a:latin typeface="Instrument Sans Medium" pitchFamily="34" charset="0"/>
                <a:ea typeface="Instrument Sans Medium" pitchFamily="34" charset="-122"/>
                <a:cs typeface="Instrument Sans Medium" pitchFamily="34" charset="-120"/>
              </a:rPr>
              <a:t>Let me know if there's anything else I can do. (neutral)</a:t>
            </a:r>
            <a:endParaRPr lang="en-US" sz="1100" dirty="0"/>
          </a:p>
          <a:p>
            <a:pPr algn="l" marL="342900" indent="-342900">
              <a:lnSpc>
                <a:spcPts val="1400"/>
              </a:lnSpc>
              <a:buSzPct val="100000"/>
              <a:buChar char="•"/>
            </a:pPr>
            <a:r>
              <a:rPr lang="en-US" sz="1100" dirty="0">
                <a:solidFill>
                  <a:srgbClr val="5B5F71"/>
                </a:solidFill>
                <a:latin typeface="Instrument Sans Medium" pitchFamily="34" charset="0"/>
                <a:ea typeface="Instrument Sans Medium" pitchFamily="34" charset="-122"/>
                <a:cs typeface="Instrument Sans Medium" pitchFamily="34" charset="-120"/>
              </a:rPr>
              <a:t>Let me know if you need anything else on my end. (neutral)</a:t>
            </a:r>
            <a:endParaRPr lang="en-US" sz="1100" dirty="0"/>
          </a:p>
          <a:p>
            <a:pPr algn="l" marL="342900" indent="-342900">
              <a:lnSpc>
                <a:spcPts val="1400"/>
              </a:lnSpc>
              <a:buSzPct val="100000"/>
              <a:buChar char="•"/>
            </a:pPr>
            <a:r>
              <a:rPr lang="en-US" sz="1100" dirty="0">
                <a:solidFill>
                  <a:srgbClr val="5B5F71"/>
                </a:solidFill>
                <a:latin typeface="Instrument Sans Medium" pitchFamily="34" charset="0"/>
                <a:ea typeface="Instrument Sans Medium" pitchFamily="34" charset="-122"/>
                <a:cs typeface="Instrument Sans Medium" pitchFamily="34" charset="-120"/>
              </a:rPr>
              <a:t>Hope this helps. (neutral/informal — often used as a sign-off)</a:t>
            </a:r>
            <a:endParaRPr lang="en-US" sz="1100" dirty="0"/>
          </a:p>
        </p:txBody>
      </p:sp>
      <p:sp>
        <p:nvSpPr>
          <p:cNvPr id="7" name="Shape 4"/>
          <p:cNvSpPr/>
          <p:nvPr/>
        </p:nvSpPr>
        <p:spPr>
          <a:xfrm>
            <a:off x="5970389" y="2487930"/>
            <a:ext cx="2689503" cy="2516743"/>
          </a:xfrm>
          <a:prstGeom prst="roundRect">
            <a:avLst>
              <a:gd name="adj" fmla="val 2907"/>
            </a:avLst>
          </a:prstGeom>
          <a:solidFill>
            <a:srgbClr val="FFFFFF">
              <a:alpha val="95000"/>
            </a:srgbClr>
          </a:solidFill>
          <a:ln w="15240">
            <a:solidFill>
              <a:srgbClr val="C8C9CF"/>
            </a:solidFill>
            <a:prstDash val="solid"/>
          </a:ln>
        </p:spPr>
      </p:sp>
      <p:pic>
        <p:nvPicPr>
          <p:cNvPr id="8" name="Image 1" descr="preencoded.png">    </p:cNvPr>
          <p:cNvPicPr>
            <a:picLocks noChangeAspect="1"/>
          </p:cNvPicPr>
          <p:nvPr/>
        </p:nvPicPr>
        <p:blipFill>
          <a:blip r:embed="rId2"/>
          <a:stretch>
            <a:fillRect/>
          </a:stretch>
        </p:blipFill>
        <p:spPr>
          <a:xfrm>
            <a:off x="5955149" y="2487930"/>
            <a:ext cx="60960" cy="2516743"/>
          </a:xfrm>
          <a:prstGeom prst="rect">
            <a:avLst/>
          </a:prstGeom>
        </p:spPr>
      </p:pic>
      <p:sp>
        <p:nvSpPr>
          <p:cNvPr id="9" name="Text 5"/>
          <p:cNvSpPr/>
          <p:nvPr/>
        </p:nvSpPr>
        <p:spPr>
          <a:xfrm>
            <a:off x="6175772" y="2647593"/>
            <a:ext cx="2324457" cy="451485"/>
          </a:xfrm>
          <a:prstGeom prst="rect">
            <a:avLst/>
          </a:prstGeom>
          <a:noFill/>
          <a:ln/>
        </p:spPr>
        <p:txBody>
          <a:bodyPr wrap="square" lIns="0" tIns="0" rIns="0" bIns="0" rtlCol="0" anchor="t"/>
          <a:lstStyle/>
          <a:p>
            <a:pPr algn="l" indent="0" marL="0">
              <a:lnSpc>
                <a:spcPts val="1750"/>
              </a:lnSpc>
              <a:buNone/>
            </a:pPr>
            <a:r>
              <a:rPr lang="en-US" sz="1400" dirty="0">
                <a:solidFill>
                  <a:srgbClr val="5B5F71"/>
                </a:solidFill>
                <a:latin typeface="Instrument Sans Semi Bold" pitchFamily="34" charset="0"/>
                <a:ea typeface="Instrument Sans Semi Bold" pitchFamily="34" charset="-122"/>
                <a:cs typeface="Instrument Sans Semi Bold" pitchFamily="34" charset="-120"/>
              </a:rPr>
              <a:t>Apologizing / Responding to a Complaint</a:t>
            </a:r>
            <a:endParaRPr lang="en-US" sz="1400" dirty="0"/>
          </a:p>
        </p:txBody>
      </p:sp>
      <p:sp>
        <p:nvSpPr>
          <p:cNvPr id="10" name="Text 6"/>
          <p:cNvSpPr/>
          <p:nvPr/>
        </p:nvSpPr>
        <p:spPr>
          <a:xfrm>
            <a:off x="6175772" y="3149798"/>
            <a:ext cx="2324457" cy="975241"/>
          </a:xfrm>
          <a:prstGeom prst="rect">
            <a:avLst/>
          </a:prstGeom>
          <a:noFill/>
          <a:ln/>
        </p:spPr>
        <p:txBody>
          <a:bodyPr wrap="square" lIns="0" tIns="0" rIns="0" bIns="0" rtlCol="0" anchor="t"/>
          <a:lstStyle/>
          <a:p>
            <a:pPr algn="l" marL="342900" indent="-342900">
              <a:lnSpc>
                <a:spcPts val="1400"/>
              </a:lnSpc>
              <a:buSzPct val="100000"/>
              <a:buChar char="•"/>
            </a:pPr>
            <a:r>
              <a:rPr lang="en-US" sz="1100" dirty="0">
                <a:solidFill>
                  <a:srgbClr val="5B5F71"/>
                </a:solidFill>
                <a:latin typeface="Instrument Sans Medium" pitchFamily="34" charset="0"/>
                <a:ea typeface="Instrument Sans Medium" pitchFamily="34" charset="-122"/>
                <a:cs typeface="Instrument Sans Medium" pitchFamily="34" charset="-120"/>
              </a:rPr>
              <a:t>Once again, sincere apologies for…</a:t>
            </a:r>
            <a:endParaRPr lang="en-US" sz="1100" dirty="0"/>
          </a:p>
          <a:p>
            <a:pPr algn="l" marL="342900" indent="-342900">
              <a:lnSpc>
                <a:spcPts val="1400"/>
              </a:lnSpc>
              <a:buSzPct val="100000"/>
              <a:buChar char="•"/>
            </a:pPr>
            <a:r>
              <a:rPr lang="en-US" sz="1100" dirty="0">
                <a:solidFill>
                  <a:srgbClr val="5B5F71"/>
                </a:solidFill>
                <a:latin typeface="Instrument Sans Medium" pitchFamily="34" charset="0"/>
                <a:ea typeface="Instrument Sans Medium" pitchFamily="34" charset="-122"/>
                <a:cs typeface="Instrument Sans Medium" pitchFamily="34" charset="-120"/>
              </a:rPr>
              <a:t>Once again, we regret…</a:t>
            </a:r>
            <a:endParaRPr lang="en-US" sz="1100" dirty="0"/>
          </a:p>
          <a:p>
            <a:pPr algn="l" marL="342900" indent="-342900">
              <a:lnSpc>
                <a:spcPts val="1400"/>
              </a:lnSpc>
              <a:buSzPct val="100000"/>
              <a:buChar char="•"/>
            </a:pPr>
            <a:r>
              <a:rPr lang="en-US" sz="1100" dirty="0">
                <a:solidFill>
                  <a:srgbClr val="5B5F71"/>
                </a:solidFill>
                <a:latin typeface="Instrument Sans Medium" pitchFamily="34" charset="0"/>
                <a:ea typeface="Instrument Sans Medium" pitchFamily="34" charset="-122"/>
                <a:cs typeface="Instrument Sans Medium" pitchFamily="34" charset="-120"/>
              </a:rPr>
              <a:t>We apologize for the misunderstanding.</a:t>
            </a:r>
            <a:endParaRPr lang="en-US" sz="1100" dirty="0"/>
          </a:p>
        </p:txBody>
      </p:sp>
      <p:sp>
        <p:nvSpPr>
          <p:cNvPr id="11" name="Shape 7"/>
          <p:cNvSpPr/>
          <p:nvPr/>
        </p:nvSpPr>
        <p:spPr>
          <a:xfrm>
            <a:off x="8744426" y="2487930"/>
            <a:ext cx="2689503" cy="2516743"/>
          </a:xfrm>
          <a:prstGeom prst="roundRect">
            <a:avLst>
              <a:gd name="adj" fmla="val 2907"/>
            </a:avLst>
          </a:prstGeom>
          <a:solidFill>
            <a:srgbClr val="FFFFFF">
              <a:alpha val="95000"/>
            </a:srgbClr>
          </a:solidFill>
          <a:ln w="15240">
            <a:solidFill>
              <a:srgbClr val="C8C9CF"/>
            </a:solidFill>
            <a:prstDash val="solid"/>
          </a:ln>
        </p:spPr>
      </p:sp>
      <p:pic>
        <p:nvPicPr>
          <p:cNvPr id="12" name="Image 2" descr="preencoded.png">    </p:cNvPr>
          <p:cNvPicPr>
            <a:picLocks noChangeAspect="1"/>
          </p:cNvPicPr>
          <p:nvPr/>
        </p:nvPicPr>
        <p:blipFill>
          <a:blip r:embed="rId3"/>
          <a:stretch>
            <a:fillRect/>
          </a:stretch>
        </p:blipFill>
        <p:spPr>
          <a:xfrm>
            <a:off x="8729186" y="2487930"/>
            <a:ext cx="60960" cy="2516743"/>
          </a:xfrm>
          <a:prstGeom prst="rect">
            <a:avLst/>
          </a:prstGeom>
        </p:spPr>
      </p:pic>
      <p:sp>
        <p:nvSpPr>
          <p:cNvPr id="13" name="Text 8"/>
          <p:cNvSpPr/>
          <p:nvPr/>
        </p:nvSpPr>
        <p:spPr>
          <a:xfrm>
            <a:off x="8949809" y="2647593"/>
            <a:ext cx="1960245" cy="225743"/>
          </a:xfrm>
          <a:prstGeom prst="rect">
            <a:avLst/>
          </a:prstGeom>
          <a:noFill/>
          <a:ln/>
        </p:spPr>
        <p:txBody>
          <a:bodyPr wrap="none" lIns="0" tIns="0" rIns="0" bIns="0" rtlCol="0" anchor="t"/>
          <a:lstStyle/>
          <a:p>
            <a:pPr algn="l" indent="0" marL="0">
              <a:lnSpc>
                <a:spcPts val="1750"/>
              </a:lnSpc>
              <a:buNone/>
            </a:pPr>
            <a:r>
              <a:rPr lang="en-US" sz="1400" dirty="0">
                <a:solidFill>
                  <a:srgbClr val="5B5F71"/>
                </a:solidFill>
                <a:latin typeface="Instrument Sans Semi Bold" pitchFamily="34" charset="0"/>
                <a:ea typeface="Instrument Sans Semi Bold" pitchFamily="34" charset="-122"/>
                <a:cs typeface="Instrument Sans Semi Bold" pitchFamily="34" charset="-120"/>
              </a:rPr>
              <a:t>Extending an Invitation</a:t>
            </a:r>
            <a:endParaRPr lang="en-US" sz="1400" dirty="0"/>
          </a:p>
        </p:txBody>
      </p:sp>
      <p:sp>
        <p:nvSpPr>
          <p:cNvPr id="14" name="Text 9"/>
          <p:cNvSpPr/>
          <p:nvPr/>
        </p:nvSpPr>
        <p:spPr>
          <a:xfrm>
            <a:off x="8949809" y="2924056"/>
            <a:ext cx="2324457" cy="1158478"/>
          </a:xfrm>
          <a:prstGeom prst="rect">
            <a:avLst/>
          </a:prstGeom>
          <a:noFill/>
          <a:ln/>
        </p:spPr>
        <p:txBody>
          <a:bodyPr wrap="square" lIns="0" tIns="0" rIns="0" bIns="0" rtlCol="0" anchor="t"/>
          <a:lstStyle/>
          <a:p>
            <a:pPr algn="l" marL="342900" indent="-342900">
              <a:lnSpc>
                <a:spcPts val="1400"/>
              </a:lnSpc>
              <a:buSzPct val="100000"/>
              <a:buChar char="•"/>
            </a:pPr>
            <a:r>
              <a:rPr lang="en-US" sz="1100" dirty="0">
                <a:solidFill>
                  <a:srgbClr val="5B5F71"/>
                </a:solidFill>
                <a:latin typeface="Instrument Sans Medium" pitchFamily="34" charset="0"/>
                <a:ea typeface="Instrument Sans Medium" pitchFamily="34" charset="-122"/>
                <a:cs typeface="Instrument Sans Medium" pitchFamily="34" charset="-120"/>
              </a:rPr>
              <a:t>I sincerely hope you can attend. (formal)</a:t>
            </a:r>
            <a:endParaRPr lang="en-US" sz="1100" dirty="0"/>
          </a:p>
          <a:p>
            <a:pPr algn="l" marL="342900" indent="-342900">
              <a:lnSpc>
                <a:spcPts val="1400"/>
              </a:lnSpc>
              <a:buSzPct val="100000"/>
              <a:buChar char="•"/>
            </a:pPr>
            <a:r>
              <a:rPr lang="en-US" sz="1100" dirty="0">
                <a:solidFill>
                  <a:srgbClr val="5B5F71"/>
                </a:solidFill>
                <a:latin typeface="Instrument Sans Medium" pitchFamily="34" charset="0"/>
                <a:ea typeface="Instrument Sans Medium" pitchFamily="34" charset="-122"/>
                <a:cs typeface="Instrument Sans Medium" pitchFamily="34" charset="-120"/>
              </a:rPr>
              <a:t>I hope you can attend. (neutral)</a:t>
            </a:r>
            <a:endParaRPr lang="en-US" sz="1100" dirty="0"/>
          </a:p>
          <a:p>
            <a:pPr algn="l" marL="342900" indent="-342900">
              <a:lnSpc>
                <a:spcPts val="1400"/>
              </a:lnSpc>
              <a:buSzPct val="100000"/>
              <a:buChar char="•"/>
            </a:pPr>
            <a:r>
              <a:rPr lang="en-US" sz="1100" dirty="0">
                <a:solidFill>
                  <a:srgbClr val="5B5F71"/>
                </a:solidFill>
                <a:latin typeface="Instrument Sans Medium" pitchFamily="34" charset="0"/>
                <a:ea typeface="Instrument Sans Medium" pitchFamily="34" charset="-122"/>
                <a:cs typeface="Instrument Sans Medium" pitchFamily="34" charset="-120"/>
              </a:rPr>
              <a:t>I hope to see you there. (neutral)</a:t>
            </a:r>
            <a:endParaRPr lang="en-US" sz="1100" dirty="0"/>
          </a:p>
        </p:txBody>
      </p:sp>
      <p:sp>
        <p:nvSpPr>
          <p:cNvPr id="15" name="Shape 10"/>
          <p:cNvSpPr/>
          <p:nvPr/>
        </p:nvSpPr>
        <p:spPr>
          <a:xfrm>
            <a:off x="3196352" y="5089208"/>
            <a:ext cx="2689503" cy="1724739"/>
          </a:xfrm>
          <a:prstGeom prst="roundRect">
            <a:avLst>
              <a:gd name="adj" fmla="val 4241"/>
            </a:avLst>
          </a:prstGeom>
          <a:solidFill>
            <a:srgbClr val="FFFFFF">
              <a:alpha val="95000"/>
            </a:srgbClr>
          </a:solidFill>
          <a:ln w="15240">
            <a:solidFill>
              <a:srgbClr val="C8C9CF"/>
            </a:solidFill>
            <a:prstDash val="solid"/>
          </a:ln>
        </p:spPr>
      </p:sp>
      <p:pic>
        <p:nvPicPr>
          <p:cNvPr id="16" name="Image 3" descr="preencoded.png">    </p:cNvPr>
          <p:cNvPicPr>
            <a:picLocks noChangeAspect="1"/>
          </p:cNvPicPr>
          <p:nvPr/>
        </p:nvPicPr>
        <p:blipFill>
          <a:blip r:embed="rId4"/>
          <a:stretch>
            <a:fillRect/>
          </a:stretch>
        </p:blipFill>
        <p:spPr>
          <a:xfrm>
            <a:off x="3181112" y="5089208"/>
            <a:ext cx="60960" cy="1724739"/>
          </a:xfrm>
          <a:prstGeom prst="rect">
            <a:avLst/>
          </a:prstGeom>
        </p:spPr>
      </p:pic>
      <p:sp>
        <p:nvSpPr>
          <p:cNvPr id="17" name="Text 11"/>
          <p:cNvSpPr/>
          <p:nvPr/>
        </p:nvSpPr>
        <p:spPr>
          <a:xfrm>
            <a:off x="3401735" y="5248870"/>
            <a:ext cx="1853565" cy="225743"/>
          </a:xfrm>
          <a:prstGeom prst="rect">
            <a:avLst/>
          </a:prstGeom>
          <a:noFill/>
          <a:ln/>
        </p:spPr>
        <p:txBody>
          <a:bodyPr wrap="none" lIns="0" tIns="0" rIns="0" bIns="0" rtlCol="0" anchor="t"/>
          <a:lstStyle/>
          <a:p>
            <a:pPr algn="l" indent="0" marL="0">
              <a:lnSpc>
                <a:spcPts val="1750"/>
              </a:lnSpc>
              <a:buNone/>
            </a:pPr>
            <a:r>
              <a:rPr lang="en-US" sz="1400" dirty="0">
                <a:solidFill>
                  <a:srgbClr val="5B5F71"/>
                </a:solidFill>
                <a:latin typeface="Instrument Sans Semi Bold" pitchFamily="34" charset="0"/>
                <a:ea typeface="Instrument Sans Semi Bold" pitchFamily="34" charset="-122"/>
                <a:cs typeface="Instrument Sans Semi Bold" pitchFamily="34" charset="-120"/>
              </a:rPr>
              <a:t>Requesting a Meeting</a:t>
            </a:r>
            <a:endParaRPr lang="en-US" sz="1400" dirty="0"/>
          </a:p>
        </p:txBody>
      </p:sp>
      <p:sp>
        <p:nvSpPr>
          <p:cNvPr id="18" name="Text 12"/>
          <p:cNvSpPr/>
          <p:nvPr/>
        </p:nvSpPr>
        <p:spPr>
          <a:xfrm>
            <a:off x="3401735" y="5525333"/>
            <a:ext cx="2324457" cy="762476"/>
          </a:xfrm>
          <a:prstGeom prst="rect">
            <a:avLst/>
          </a:prstGeom>
          <a:noFill/>
          <a:ln/>
        </p:spPr>
        <p:txBody>
          <a:bodyPr wrap="square" lIns="0" tIns="0" rIns="0" bIns="0" rtlCol="0" anchor="t"/>
          <a:lstStyle/>
          <a:p>
            <a:pPr algn="l" marL="342900" indent="-342900">
              <a:lnSpc>
                <a:spcPts val="1400"/>
              </a:lnSpc>
              <a:buSzPct val="100000"/>
              <a:buChar char="•"/>
            </a:pPr>
            <a:r>
              <a:rPr lang="en-US" sz="1100" dirty="0">
                <a:solidFill>
                  <a:srgbClr val="5B5F71"/>
                </a:solidFill>
                <a:latin typeface="Instrument Sans Medium" pitchFamily="34" charset="0"/>
                <a:ea typeface="Instrument Sans Medium" pitchFamily="34" charset="-122"/>
                <a:cs typeface="Instrument Sans Medium" pitchFamily="34" charset="-120"/>
              </a:rPr>
              <a:t>I look forward to meeting with you… (formal)</a:t>
            </a:r>
            <a:endParaRPr lang="en-US" sz="1100" dirty="0"/>
          </a:p>
          <a:p>
            <a:pPr algn="l" marL="342900" indent="-342900">
              <a:lnSpc>
                <a:spcPts val="1400"/>
              </a:lnSpc>
              <a:buSzPct val="100000"/>
              <a:buChar char="•"/>
            </a:pPr>
            <a:r>
              <a:rPr lang="en-US" sz="1100" dirty="0">
                <a:solidFill>
                  <a:srgbClr val="5B5F71"/>
                </a:solidFill>
                <a:latin typeface="Instrument Sans Medium" pitchFamily="34" charset="0"/>
                <a:ea typeface="Instrument Sans Medium" pitchFamily="34" charset="-122"/>
                <a:cs typeface="Instrument Sans Medium" pitchFamily="34" charset="-120"/>
              </a:rPr>
              <a:t>I hope to see you soon… (neutral)</a:t>
            </a:r>
            <a:endParaRPr lang="en-US" sz="1100" dirty="0"/>
          </a:p>
        </p:txBody>
      </p:sp>
      <p:sp>
        <p:nvSpPr>
          <p:cNvPr id="19" name="Shape 13"/>
          <p:cNvSpPr/>
          <p:nvPr/>
        </p:nvSpPr>
        <p:spPr>
          <a:xfrm>
            <a:off x="5970389" y="5089208"/>
            <a:ext cx="2689503" cy="1724739"/>
          </a:xfrm>
          <a:prstGeom prst="roundRect">
            <a:avLst>
              <a:gd name="adj" fmla="val 4241"/>
            </a:avLst>
          </a:prstGeom>
          <a:solidFill>
            <a:srgbClr val="FFFFFF">
              <a:alpha val="95000"/>
            </a:srgbClr>
          </a:solidFill>
          <a:ln w="15240">
            <a:solidFill>
              <a:srgbClr val="C8C9CF"/>
            </a:solidFill>
            <a:prstDash val="solid"/>
          </a:ln>
        </p:spPr>
      </p:sp>
      <p:pic>
        <p:nvPicPr>
          <p:cNvPr id="20" name="Image 4" descr="preencoded.png">    </p:cNvPr>
          <p:cNvPicPr>
            <a:picLocks noChangeAspect="1"/>
          </p:cNvPicPr>
          <p:nvPr/>
        </p:nvPicPr>
        <p:blipFill>
          <a:blip r:embed="rId5"/>
          <a:stretch>
            <a:fillRect/>
          </a:stretch>
        </p:blipFill>
        <p:spPr>
          <a:xfrm>
            <a:off x="5955149" y="5089208"/>
            <a:ext cx="60960" cy="1724739"/>
          </a:xfrm>
          <a:prstGeom prst="rect">
            <a:avLst/>
          </a:prstGeom>
        </p:spPr>
      </p:pic>
      <p:sp>
        <p:nvSpPr>
          <p:cNvPr id="21" name="Text 14"/>
          <p:cNvSpPr/>
          <p:nvPr/>
        </p:nvSpPr>
        <p:spPr>
          <a:xfrm>
            <a:off x="6175772" y="5248870"/>
            <a:ext cx="1806416" cy="225743"/>
          </a:xfrm>
          <a:prstGeom prst="rect">
            <a:avLst/>
          </a:prstGeom>
          <a:noFill/>
          <a:ln/>
        </p:spPr>
        <p:txBody>
          <a:bodyPr wrap="none" lIns="0" tIns="0" rIns="0" bIns="0" rtlCol="0" anchor="t"/>
          <a:lstStyle/>
          <a:p>
            <a:pPr algn="l" indent="0" marL="0">
              <a:lnSpc>
                <a:spcPts val="1750"/>
              </a:lnSpc>
              <a:buNone/>
            </a:pPr>
            <a:r>
              <a:rPr lang="en-US" sz="1400" dirty="0">
                <a:solidFill>
                  <a:srgbClr val="5B5F71"/>
                </a:solidFill>
                <a:latin typeface="Instrument Sans Semi Bold" pitchFamily="34" charset="0"/>
                <a:ea typeface="Instrument Sans Semi Bold" pitchFamily="34" charset="-122"/>
                <a:cs typeface="Instrument Sans Semi Bold" pitchFamily="34" charset="-120"/>
              </a:rPr>
              <a:t>Other Closings</a:t>
            </a:r>
            <a:endParaRPr lang="en-US" sz="1400" dirty="0"/>
          </a:p>
        </p:txBody>
      </p:sp>
      <p:sp>
        <p:nvSpPr>
          <p:cNvPr id="22" name="Text 15"/>
          <p:cNvSpPr/>
          <p:nvPr/>
        </p:nvSpPr>
        <p:spPr>
          <a:xfrm>
            <a:off x="6175772" y="5525333"/>
            <a:ext cx="2324457" cy="1128951"/>
          </a:xfrm>
          <a:prstGeom prst="rect">
            <a:avLst/>
          </a:prstGeom>
          <a:noFill/>
          <a:ln/>
        </p:spPr>
        <p:txBody>
          <a:bodyPr wrap="square" lIns="0" tIns="0" rIns="0" bIns="0" rtlCol="0" anchor="t"/>
          <a:lstStyle/>
          <a:p>
            <a:pPr algn="l" marL="342900" indent="-342900">
              <a:lnSpc>
                <a:spcPts val="1400"/>
              </a:lnSpc>
              <a:buSzPct val="100000"/>
              <a:buChar char="•"/>
            </a:pPr>
            <a:r>
              <a:rPr lang="en-US" sz="1100" dirty="0">
                <a:solidFill>
                  <a:srgbClr val="5B5F71"/>
                </a:solidFill>
                <a:latin typeface="Instrument Sans Medium" pitchFamily="34" charset="0"/>
                <a:ea typeface="Instrument Sans Medium" pitchFamily="34" charset="-122"/>
                <a:cs typeface="Instrument Sans Medium" pitchFamily="34" charset="-120"/>
              </a:rPr>
              <a:t>Thank you for your continued business. (formal — regular customer)</a:t>
            </a:r>
            <a:endParaRPr lang="en-US" sz="1100" dirty="0"/>
          </a:p>
          <a:p>
            <a:pPr algn="l" marL="342900" indent="-342900">
              <a:lnSpc>
                <a:spcPts val="1400"/>
              </a:lnSpc>
              <a:buSzPct val="100000"/>
              <a:buChar char="•"/>
            </a:pPr>
            <a:r>
              <a:rPr lang="en-US" sz="1100" dirty="0">
                <a:solidFill>
                  <a:srgbClr val="5B5F71"/>
                </a:solidFill>
                <a:latin typeface="Instrument Sans Medium" pitchFamily="34" charset="0"/>
                <a:ea typeface="Instrument Sans Medium" pitchFamily="34" charset="-122"/>
                <a:cs typeface="Instrument Sans Medium" pitchFamily="34" charset="-120"/>
              </a:rPr>
              <a:t>Thank you for choosing… (acknowledgement of an order)</a:t>
            </a:r>
            <a:endParaRPr lang="en-US" sz="11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2341840" y="1319808"/>
            <a:ext cx="6528911" cy="545306"/>
          </a:xfrm>
          <a:prstGeom prst="rect">
            <a:avLst/>
          </a:prstGeom>
          <a:noFill/>
          <a:ln/>
        </p:spPr>
        <p:txBody>
          <a:bodyPr wrap="none" lIns="0" tIns="0" rIns="0" bIns="0" rtlCol="0" anchor="t"/>
          <a:lstStyle/>
          <a:p>
            <a:pPr algn="l" indent="0" marL="0">
              <a:lnSpc>
                <a:spcPts val="4250"/>
              </a:lnSpc>
              <a:buNone/>
            </a:pPr>
            <a:r>
              <a:rPr lang="en-US" sz="3400" dirty="0">
                <a:solidFill>
                  <a:srgbClr val="505468"/>
                </a:solidFill>
                <a:latin typeface="Instrument Sans Semi Bold" pitchFamily="34" charset="0"/>
                <a:ea typeface="Instrument Sans Semi Bold" pitchFamily="34" charset="-122"/>
                <a:cs typeface="Instrument Sans Semi Bold" pitchFamily="34" charset="-120"/>
              </a:rPr>
              <a:t>Email Sign-Offs: The Final Word</a:t>
            </a:r>
            <a:endParaRPr lang="en-US" sz="3400" dirty="0"/>
          </a:p>
        </p:txBody>
      </p:sp>
      <p:sp>
        <p:nvSpPr>
          <p:cNvPr id="3" name="Text 1"/>
          <p:cNvSpPr/>
          <p:nvPr/>
        </p:nvSpPr>
        <p:spPr>
          <a:xfrm>
            <a:off x="2341840" y="2111693"/>
            <a:ext cx="9946600" cy="714732"/>
          </a:xfrm>
          <a:prstGeom prst="rect">
            <a:avLst/>
          </a:prstGeom>
          <a:noFill/>
          <a:ln/>
        </p:spPr>
        <p:txBody>
          <a:bodyPr wrap="square" lIns="0" tIns="0" rIns="0" bIns="0" rtlCol="0" anchor="t"/>
          <a:lstStyle/>
          <a:p>
            <a:pPr algn="l" indent="0" marL="0">
              <a:lnSpc>
                <a:spcPts val="1850"/>
              </a:lnSpc>
              <a:buNone/>
            </a:pPr>
            <a:r>
              <a:rPr lang="en-US" sz="1350" dirty="0">
                <a:solidFill>
                  <a:srgbClr val="5B5F71"/>
                </a:solidFill>
                <a:latin typeface="Instrument Sans Medium" pitchFamily="34" charset="0"/>
                <a:ea typeface="Instrument Sans Medium" pitchFamily="34" charset="-122"/>
                <a:cs typeface="Instrument Sans Medium" pitchFamily="34" charset="-120"/>
              </a:rPr>
              <a:t>Your sign-off is the last impression you leave on the reader. Choosing the right closing word or phrase reinforces the tone of your entire email. Formal sign-offs like </a:t>
            </a:r>
            <a:pPr algn="l" indent="0" marL="0">
              <a:lnSpc>
                <a:spcPts val="1850"/>
              </a:lnSpc>
              <a:buNone/>
            </a:pPr>
            <a:r>
              <a:rPr lang="en-US" sz="1350" i="1" dirty="0">
                <a:solidFill>
                  <a:srgbClr val="5B5F71"/>
                </a:solidFill>
                <a:latin typeface="Instrument Sans Medium" pitchFamily="34" charset="0"/>
                <a:ea typeface="Instrument Sans Medium" pitchFamily="34" charset="-122"/>
                <a:cs typeface="Instrument Sans Medium" pitchFamily="34" charset="-120"/>
              </a:rPr>
              <a:t>Warm regards</a:t>
            </a:r>
            <a:pPr algn="l" indent="0" marL="0">
              <a:lnSpc>
                <a:spcPts val="1850"/>
              </a:lnSpc>
              <a:buNone/>
            </a:pPr>
            <a:r>
              <a:rPr lang="en-US" sz="1350" dirty="0">
                <a:solidFill>
                  <a:srgbClr val="5B5F71"/>
                </a:solidFill>
                <a:latin typeface="Instrument Sans Medium" pitchFamily="34" charset="0"/>
                <a:ea typeface="Instrument Sans Medium" pitchFamily="34" charset="-122"/>
                <a:cs typeface="Instrument Sans Medium" pitchFamily="34" charset="-120"/>
              </a:rPr>
              <a:t> and </a:t>
            </a:r>
            <a:pPr algn="l" indent="0" marL="0">
              <a:lnSpc>
                <a:spcPts val="1850"/>
              </a:lnSpc>
              <a:buNone/>
            </a:pPr>
            <a:r>
              <a:rPr lang="en-US" sz="1350" i="1" dirty="0">
                <a:solidFill>
                  <a:srgbClr val="5B5F71"/>
                </a:solidFill>
                <a:latin typeface="Instrument Sans Medium" pitchFamily="34" charset="0"/>
                <a:ea typeface="Instrument Sans Medium" pitchFamily="34" charset="-122"/>
                <a:cs typeface="Instrument Sans Medium" pitchFamily="34" charset="-120"/>
              </a:rPr>
              <a:t>Best regards</a:t>
            </a:r>
            <a:pPr algn="l" indent="0" marL="0">
              <a:lnSpc>
                <a:spcPts val="1850"/>
              </a:lnSpc>
              <a:buNone/>
            </a:pPr>
            <a:r>
              <a:rPr lang="en-US" sz="1350" dirty="0">
                <a:solidFill>
                  <a:srgbClr val="5B5F71"/>
                </a:solidFill>
                <a:latin typeface="Instrument Sans Medium" pitchFamily="34" charset="0"/>
                <a:ea typeface="Instrument Sans Medium" pitchFamily="34" charset="-122"/>
                <a:cs typeface="Instrument Sans Medium" pitchFamily="34" charset="-120"/>
              </a:rPr>
              <a:t> are safe choices for most professional contexts, while neutral options like </a:t>
            </a:r>
            <a:pPr algn="l" indent="0" marL="0">
              <a:lnSpc>
                <a:spcPts val="1850"/>
              </a:lnSpc>
              <a:buNone/>
            </a:pPr>
            <a:r>
              <a:rPr lang="en-US" sz="1350" i="1" dirty="0">
                <a:solidFill>
                  <a:srgbClr val="5B5F71"/>
                </a:solidFill>
                <a:latin typeface="Instrument Sans Medium" pitchFamily="34" charset="0"/>
                <a:ea typeface="Instrument Sans Medium" pitchFamily="34" charset="-122"/>
                <a:cs typeface="Instrument Sans Medium" pitchFamily="34" charset="-120"/>
              </a:rPr>
              <a:t>Best</a:t>
            </a:r>
            <a:pPr algn="l" indent="0" marL="0">
              <a:lnSpc>
                <a:spcPts val="1850"/>
              </a:lnSpc>
              <a:buNone/>
            </a:pPr>
            <a:r>
              <a:rPr lang="en-US" sz="1350" dirty="0">
                <a:solidFill>
                  <a:srgbClr val="5B5F71"/>
                </a:solidFill>
                <a:latin typeface="Instrument Sans Medium" pitchFamily="34" charset="0"/>
                <a:ea typeface="Instrument Sans Medium" pitchFamily="34" charset="-122"/>
                <a:cs typeface="Instrument Sans Medium" pitchFamily="34" charset="-120"/>
              </a:rPr>
              <a:t>, </a:t>
            </a:r>
            <a:pPr algn="l" indent="0" marL="0">
              <a:lnSpc>
                <a:spcPts val="1850"/>
              </a:lnSpc>
              <a:buNone/>
            </a:pPr>
            <a:r>
              <a:rPr lang="en-US" sz="1350" i="1" dirty="0">
                <a:solidFill>
                  <a:srgbClr val="5B5F71"/>
                </a:solidFill>
                <a:latin typeface="Instrument Sans Medium" pitchFamily="34" charset="0"/>
                <a:ea typeface="Instrument Sans Medium" pitchFamily="34" charset="-122"/>
                <a:cs typeface="Instrument Sans Medium" pitchFamily="34" charset="-120"/>
              </a:rPr>
              <a:t>Thanks</a:t>
            </a:r>
            <a:pPr algn="l" indent="0" marL="0">
              <a:lnSpc>
                <a:spcPts val="1850"/>
              </a:lnSpc>
              <a:buNone/>
            </a:pPr>
            <a:r>
              <a:rPr lang="en-US" sz="1350" dirty="0">
                <a:solidFill>
                  <a:srgbClr val="5B5F71"/>
                </a:solidFill>
                <a:latin typeface="Instrument Sans Medium" pitchFamily="34" charset="0"/>
                <a:ea typeface="Instrument Sans Medium" pitchFamily="34" charset="-122"/>
                <a:cs typeface="Instrument Sans Medium" pitchFamily="34" charset="-120"/>
              </a:rPr>
              <a:t>, and </a:t>
            </a:r>
            <a:pPr algn="l" indent="0" marL="0">
              <a:lnSpc>
                <a:spcPts val="1850"/>
              </a:lnSpc>
              <a:buNone/>
            </a:pPr>
            <a:r>
              <a:rPr lang="en-US" sz="1350" i="1" dirty="0">
                <a:solidFill>
                  <a:srgbClr val="5B5F71"/>
                </a:solidFill>
                <a:latin typeface="Instrument Sans Medium" pitchFamily="34" charset="0"/>
                <a:ea typeface="Instrument Sans Medium" pitchFamily="34" charset="-122"/>
                <a:cs typeface="Instrument Sans Medium" pitchFamily="34" charset="-120"/>
              </a:rPr>
              <a:t>Regards</a:t>
            </a:r>
            <a:pPr algn="l" indent="0" marL="0">
              <a:lnSpc>
                <a:spcPts val="1850"/>
              </a:lnSpc>
              <a:buNone/>
            </a:pPr>
            <a:r>
              <a:rPr lang="en-US" sz="1350" dirty="0">
                <a:solidFill>
                  <a:srgbClr val="5B5F71"/>
                </a:solidFill>
                <a:latin typeface="Instrument Sans Medium" pitchFamily="34" charset="0"/>
                <a:ea typeface="Instrument Sans Medium" pitchFamily="34" charset="-122"/>
                <a:cs typeface="Instrument Sans Medium" pitchFamily="34" charset="-120"/>
              </a:rPr>
              <a:t> work well for ongoing correspondence with familiar contacts.</a:t>
            </a:r>
            <a:endParaRPr lang="en-US" sz="1350" dirty="0"/>
          </a:p>
        </p:txBody>
      </p:sp>
      <p:sp>
        <p:nvSpPr>
          <p:cNvPr id="4" name="Shape 2"/>
          <p:cNvSpPr/>
          <p:nvPr/>
        </p:nvSpPr>
        <p:spPr>
          <a:xfrm>
            <a:off x="2216110" y="2965133"/>
            <a:ext cx="5011817" cy="2964537"/>
          </a:xfrm>
          <a:prstGeom prst="roundRect">
            <a:avLst>
              <a:gd name="adj" fmla="val 4238"/>
            </a:avLst>
          </a:prstGeom>
          <a:solidFill>
            <a:srgbClr val="505468">
              <a:alpha val="95000"/>
            </a:srgbClr>
          </a:solidFill>
          <a:ln/>
        </p:spPr>
      </p:sp>
      <p:sp>
        <p:nvSpPr>
          <p:cNvPr id="5" name="Text 3"/>
          <p:cNvSpPr/>
          <p:nvPr/>
        </p:nvSpPr>
        <p:spPr>
          <a:xfrm>
            <a:off x="2390537" y="3088362"/>
            <a:ext cx="2181225" cy="272653"/>
          </a:xfrm>
          <a:prstGeom prst="rect">
            <a:avLst/>
          </a:prstGeom>
          <a:noFill/>
          <a:ln/>
        </p:spPr>
        <p:txBody>
          <a:bodyPr wrap="none" lIns="0" tIns="0" rIns="0" bIns="0" rtlCol="0" anchor="t"/>
          <a:lstStyle/>
          <a:p>
            <a:pPr algn="l" indent="0" marL="0">
              <a:lnSpc>
                <a:spcPts val="2100"/>
              </a:lnSpc>
              <a:buNone/>
            </a:pPr>
            <a:r>
              <a:rPr lang="en-US" sz="1700" dirty="0">
                <a:solidFill>
                  <a:srgbClr val="FFFFFF"/>
                </a:solidFill>
                <a:latin typeface="Instrument Sans Semi Bold" pitchFamily="34" charset="0"/>
                <a:ea typeface="Instrument Sans Semi Bold" pitchFamily="34" charset="-122"/>
                <a:cs typeface="Instrument Sans Semi Bold" pitchFamily="34" charset="-120"/>
              </a:rPr>
              <a:t>Formal Sign-Offs</a:t>
            </a:r>
            <a:endParaRPr lang="en-US" sz="1700" dirty="0"/>
          </a:p>
        </p:txBody>
      </p:sp>
      <p:sp>
        <p:nvSpPr>
          <p:cNvPr id="6" name="Text 4"/>
          <p:cNvSpPr/>
          <p:nvPr/>
        </p:nvSpPr>
        <p:spPr>
          <a:xfrm>
            <a:off x="2390537" y="3484245"/>
            <a:ext cx="4662964" cy="519589"/>
          </a:xfrm>
          <a:prstGeom prst="rect">
            <a:avLst/>
          </a:prstGeom>
          <a:noFill/>
          <a:ln/>
        </p:spPr>
        <p:txBody>
          <a:bodyPr wrap="square" lIns="0" tIns="0" rIns="0" bIns="0" rtlCol="0" anchor="t"/>
          <a:lstStyle/>
          <a:p>
            <a:pPr algn="l" marL="342900" indent="-342900">
              <a:lnSpc>
                <a:spcPts val="1850"/>
              </a:lnSpc>
              <a:buSzPct val="100000"/>
              <a:buChar char="•"/>
            </a:pPr>
            <a:r>
              <a:rPr lang="en-US" sz="1350" dirty="0">
                <a:solidFill>
                  <a:srgbClr val="FFFFFF"/>
                </a:solidFill>
                <a:latin typeface="Instrument Sans Medium" pitchFamily="34" charset="0"/>
                <a:ea typeface="Instrument Sans Medium" pitchFamily="34" charset="-122"/>
                <a:cs typeface="Instrument Sans Medium" pitchFamily="34" charset="-120"/>
              </a:rPr>
              <a:t>Warm regards,</a:t>
            </a:r>
            <a:endParaRPr lang="en-US" sz="1350" dirty="0"/>
          </a:p>
          <a:p>
            <a:pPr algn="l" marL="342900" indent="-342900">
              <a:lnSpc>
                <a:spcPts val="1850"/>
              </a:lnSpc>
              <a:buSzPct val="100000"/>
              <a:buChar char="•"/>
            </a:pPr>
            <a:r>
              <a:rPr lang="en-US" sz="1350" dirty="0">
                <a:solidFill>
                  <a:srgbClr val="FFFFFF"/>
                </a:solidFill>
                <a:latin typeface="Instrument Sans Medium" pitchFamily="34" charset="0"/>
                <a:ea typeface="Instrument Sans Medium" pitchFamily="34" charset="-122"/>
                <a:cs typeface="Instrument Sans Medium" pitchFamily="34" charset="-120"/>
              </a:rPr>
              <a:t>Best regards,</a:t>
            </a:r>
            <a:endParaRPr lang="en-US" sz="1350" dirty="0"/>
          </a:p>
        </p:txBody>
      </p:sp>
      <p:sp>
        <p:nvSpPr>
          <p:cNvPr id="7" name="Text 5"/>
          <p:cNvSpPr/>
          <p:nvPr/>
        </p:nvSpPr>
        <p:spPr>
          <a:xfrm>
            <a:off x="2390537" y="4127063"/>
            <a:ext cx="2181225" cy="272653"/>
          </a:xfrm>
          <a:prstGeom prst="rect">
            <a:avLst/>
          </a:prstGeom>
          <a:noFill/>
          <a:ln/>
        </p:spPr>
        <p:txBody>
          <a:bodyPr wrap="none" lIns="0" tIns="0" rIns="0" bIns="0" rtlCol="0" anchor="t"/>
          <a:lstStyle/>
          <a:p>
            <a:pPr algn="l" indent="0" marL="0">
              <a:lnSpc>
                <a:spcPts val="2100"/>
              </a:lnSpc>
              <a:buNone/>
            </a:pPr>
            <a:r>
              <a:rPr lang="en-US" sz="1700" dirty="0">
                <a:solidFill>
                  <a:srgbClr val="FFFFFF"/>
                </a:solidFill>
                <a:latin typeface="Instrument Sans Semi Bold" pitchFamily="34" charset="0"/>
                <a:ea typeface="Instrument Sans Semi Bold" pitchFamily="34" charset="-122"/>
                <a:cs typeface="Instrument Sans Semi Bold" pitchFamily="34" charset="-120"/>
              </a:rPr>
              <a:t>Neutral Sign-Offs</a:t>
            </a:r>
            <a:endParaRPr lang="en-US" sz="1700" dirty="0"/>
          </a:p>
        </p:txBody>
      </p:sp>
      <p:sp>
        <p:nvSpPr>
          <p:cNvPr id="8" name="Text 6"/>
          <p:cNvSpPr/>
          <p:nvPr/>
        </p:nvSpPr>
        <p:spPr>
          <a:xfrm>
            <a:off x="2390537" y="4522946"/>
            <a:ext cx="4662964" cy="1363623"/>
          </a:xfrm>
          <a:prstGeom prst="rect">
            <a:avLst/>
          </a:prstGeom>
          <a:noFill/>
          <a:ln/>
        </p:spPr>
        <p:txBody>
          <a:bodyPr wrap="square" lIns="0" tIns="0" rIns="0" bIns="0" rtlCol="0" anchor="t"/>
          <a:lstStyle/>
          <a:p>
            <a:pPr algn="l" marL="342900" indent="-342900">
              <a:lnSpc>
                <a:spcPts val="1850"/>
              </a:lnSpc>
              <a:buSzPct val="100000"/>
              <a:buChar char="•"/>
            </a:pPr>
            <a:r>
              <a:rPr lang="en-US" sz="1350" dirty="0">
                <a:solidFill>
                  <a:srgbClr val="FFFFFF"/>
                </a:solidFill>
                <a:latin typeface="Instrument Sans Medium" pitchFamily="34" charset="0"/>
                <a:ea typeface="Instrument Sans Medium" pitchFamily="34" charset="-122"/>
                <a:cs typeface="Instrument Sans Medium" pitchFamily="34" charset="-120"/>
              </a:rPr>
              <a:t>Best,</a:t>
            </a:r>
            <a:endParaRPr lang="en-US" sz="1350" dirty="0"/>
          </a:p>
          <a:p>
            <a:pPr algn="l" marL="342900" indent="-342900">
              <a:lnSpc>
                <a:spcPts val="1850"/>
              </a:lnSpc>
              <a:buSzPct val="100000"/>
              <a:buChar char="•"/>
            </a:pPr>
            <a:r>
              <a:rPr lang="en-US" sz="1350" dirty="0">
                <a:solidFill>
                  <a:srgbClr val="FFFFFF"/>
                </a:solidFill>
                <a:latin typeface="Instrument Sans Medium" pitchFamily="34" charset="0"/>
                <a:ea typeface="Instrument Sans Medium" pitchFamily="34" charset="-122"/>
                <a:cs typeface="Instrument Sans Medium" pitchFamily="34" charset="-120"/>
              </a:rPr>
              <a:t>Regards,</a:t>
            </a:r>
            <a:endParaRPr lang="en-US" sz="1350" dirty="0"/>
          </a:p>
          <a:p>
            <a:pPr algn="l" marL="342900" indent="-342900">
              <a:lnSpc>
                <a:spcPts val="1850"/>
              </a:lnSpc>
              <a:buSzPct val="100000"/>
              <a:buChar char="•"/>
            </a:pPr>
            <a:r>
              <a:rPr lang="en-US" sz="1350" dirty="0">
                <a:solidFill>
                  <a:srgbClr val="FFFFFF"/>
                </a:solidFill>
                <a:latin typeface="Instrument Sans Medium" pitchFamily="34" charset="0"/>
                <a:ea typeface="Instrument Sans Medium" pitchFamily="34" charset="-122"/>
                <a:cs typeface="Instrument Sans Medium" pitchFamily="34" charset="-120"/>
              </a:rPr>
              <a:t>Thank you,</a:t>
            </a:r>
            <a:endParaRPr lang="en-US" sz="1350" dirty="0"/>
          </a:p>
          <a:p>
            <a:pPr algn="l" marL="342900" indent="-342900">
              <a:lnSpc>
                <a:spcPts val="1850"/>
              </a:lnSpc>
              <a:buSzPct val="100000"/>
              <a:buChar char="•"/>
            </a:pPr>
            <a:r>
              <a:rPr lang="en-US" sz="1350" dirty="0">
                <a:solidFill>
                  <a:srgbClr val="FFFFFF"/>
                </a:solidFill>
                <a:latin typeface="Instrument Sans Medium" pitchFamily="34" charset="0"/>
                <a:ea typeface="Instrument Sans Medium" pitchFamily="34" charset="-122"/>
                <a:cs typeface="Instrument Sans Medium" pitchFamily="34" charset="-120"/>
              </a:rPr>
              <a:t>Thanks,</a:t>
            </a:r>
            <a:endParaRPr lang="en-US" sz="1350" dirty="0"/>
          </a:p>
          <a:p>
            <a:pPr algn="l" marL="342900" indent="-342900">
              <a:lnSpc>
                <a:spcPts val="1850"/>
              </a:lnSpc>
              <a:buSzPct val="100000"/>
              <a:buChar char="•"/>
            </a:pPr>
            <a:r>
              <a:rPr lang="en-US" sz="1350" dirty="0">
                <a:solidFill>
                  <a:srgbClr val="FFFFFF"/>
                </a:solidFill>
                <a:latin typeface="Instrument Sans Medium" pitchFamily="34" charset="0"/>
                <a:ea typeface="Instrument Sans Medium" pitchFamily="34" charset="-122"/>
                <a:cs typeface="Instrument Sans Medium" pitchFamily="34" charset="-120"/>
              </a:rPr>
              <a:t>Thanks again,</a:t>
            </a:r>
            <a:endParaRPr lang="en-US" sz="1350" dirty="0"/>
          </a:p>
        </p:txBody>
      </p:sp>
      <p:sp>
        <p:nvSpPr>
          <p:cNvPr id="9" name="Text 7"/>
          <p:cNvSpPr/>
          <p:nvPr/>
        </p:nvSpPr>
        <p:spPr>
          <a:xfrm>
            <a:off x="7535585" y="3088362"/>
            <a:ext cx="2181225" cy="272653"/>
          </a:xfrm>
          <a:prstGeom prst="rect">
            <a:avLst/>
          </a:prstGeom>
          <a:noFill/>
          <a:ln/>
        </p:spPr>
        <p:txBody>
          <a:bodyPr wrap="none" lIns="0" tIns="0" rIns="0" bIns="0" rtlCol="0" anchor="t"/>
          <a:lstStyle/>
          <a:p>
            <a:pPr algn="l" indent="0" marL="0">
              <a:lnSpc>
                <a:spcPts val="2100"/>
              </a:lnSpc>
              <a:buNone/>
            </a:pPr>
            <a:r>
              <a:rPr lang="en-US" sz="1700" dirty="0">
                <a:solidFill>
                  <a:srgbClr val="505468"/>
                </a:solidFill>
                <a:latin typeface="Instrument Sans Semi Bold" pitchFamily="34" charset="0"/>
                <a:ea typeface="Instrument Sans Semi Bold" pitchFamily="34" charset="-122"/>
                <a:cs typeface="Instrument Sans Semi Bold" pitchFamily="34" charset="-120"/>
              </a:rPr>
              <a:t>Situational Sign-Offs</a:t>
            </a:r>
            <a:endParaRPr lang="en-US" sz="1700" dirty="0"/>
          </a:p>
        </p:txBody>
      </p:sp>
      <p:sp>
        <p:nvSpPr>
          <p:cNvPr id="10" name="Text 8"/>
          <p:cNvSpPr/>
          <p:nvPr/>
        </p:nvSpPr>
        <p:spPr>
          <a:xfrm>
            <a:off x="7535585" y="3484245"/>
            <a:ext cx="4760357" cy="476488"/>
          </a:xfrm>
          <a:prstGeom prst="rect">
            <a:avLst/>
          </a:prstGeom>
          <a:noFill/>
          <a:ln/>
        </p:spPr>
        <p:txBody>
          <a:bodyPr wrap="square" lIns="0" tIns="0" rIns="0" bIns="0" rtlCol="0" anchor="t"/>
          <a:lstStyle/>
          <a:p>
            <a:pPr algn="l" indent="0" marL="0">
              <a:lnSpc>
                <a:spcPts val="1850"/>
              </a:lnSpc>
              <a:buNone/>
            </a:pPr>
            <a:r>
              <a:rPr lang="en-US" sz="1350" dirty="0">
                <a:solidFill>
                  <a:srgbClr val="5B5F71"/>
                </a:solidFill>
                <a:latin typeface="Instrument Sans Medium" pitchFamily="34" charset="0"/>
                <a:ea typeface="Instrument Sans Medium" pitchFamily="34" charset="-122"/>
                <a:cs typeface="Instrument Sans Medium" pitchFamily="34" charset="-120"/>
              </a:rPr>
              <a:t>These closing phrases double as sign-offs and are appropriate in specific contexts:</a:t>
            </a:r>
            <a:endParaRPr lang="en-US" sz="1350" dirty="0"/>
          </a:p>
        </p:txBody>
      </p:sp>
      <p:sp>
        <p:nvSpPr>
          <p:cNvPr id="11" name="Text 9"/>
          <p:cNvSpPr/>
          <p:nvPr/>
        </p:nvSpPr>
        <p:spPr>
          <a:xfrm>
            <a:off x="7535585" y="4071699"/>
            <a:ext cx="4760357" cy="1320522"/>
          </a:xfrm>
          <a:prstGeom prst="rect">
            <a:avLst/>
          </a:prstGeom>
          <a:noFill/>
          <a:ln/>
        </p:spPr>
        <p:txBody>
          <a:bodyPr wrap="square" lIns="0" tIns="0" rIns="0" bIns="0" rtlCol="0" anchor="t"/>
          <a:lstStyle/>
          <a:p>
            <a:pPr algn="l" marL="342900" indent="-342900">
              <a:lnSpc>
                <a:spcPts val="1850"/>
              </a:lnSpc>
              <a:buSzPct val="100000"/>
              <a:buChar char="•"/>
            </a:pPr>
            <a:r>
              <a:rPr lang="en-US" sz="1350" dirty="0">
                <a:solidFill>
                  <a:srgbClr val="5B5F71"/>
                </a:solidFill>
                <a:latin typeface="Instrument Sans Medium" pitchFamily="34" charset="0"/>
                <a:ea typeface="Instrument Sans Medium" pitchFamily="34" charset="-122"/>
                <a:cs typeface="Instrument Sans Medium" pitchFamily="34" charset="-120"/>
              </a:rPr>
              <a:t>Have a great weekend.</a:t>
            </a:r>
            <a:endParaRPr lang="en-US" sz="1350" dirty="0"/>
          </a:p>
          <a:p>
            <a:pPr algn="l" marL="342900" indent="-342900">
              <a:lnSpc>
                <a:spcPts val="1850"/>
              </a:lnSpc>
              <a:buSzPct val="100000"/>
              <a:buChar char="•"/>
            </a:pPr>
            <a:r>
              <a:rPr lang="en-US" sz="1350" dirty="0">
                <a:solidFill>
                  <a:srgbClr val="5B5F71"/>
                </a:solidFill>
                <a:latin typeface="Instrument Sans Medium" pitchFamily="34" charset="0"/>
                <a:ea typeface="Instrument Sans Medium" pitchFamily="34" charset="-122"/>
                <a:cs typeface="Instrument Sans Medium" pitchFamily="34" charset="-120"/>
              </a:rPr>
              <a:t>Have a great night.</a:t>
            </a:r>
            <a:endParaRPr lang="en-US" sz="1350" dirty="0"/>
          </a:p>
          <a:p>
            <a:pPr algn="l" marL="342900" indent="-342900">
              <a:lnSpc>
                <a:spcPts val="1850"/>
              </a:lnSpc>
              <a:buSzPct val="100000"/>
              <a:buChar char="•"/>
            </a:pPr>
            <a:r>
              <a:rPr lang="en-US" sz="1350" dirty="0">
                <a:solidFill>
                  <a:srgbClr val="5B5F71"/>
                </a:solidFill>
                <a:latin typeface="Instrument Sans Medium" pitchFamily="34" charset="0"/>
                <a:ea typeface="Instrument Sans Medium" pitchFamily="34" charset="-122"/>
                <a:cs typeface="Instrument Sans Medium" pitchFamily="34" charset="-120"/>
              </a:rPr>
              <a:t>Hope this helps.</a:t>
            </a:r>
            <a:endParaRPr lang="en-US" sz="1350" dirty="0"/>
          </a:p>
          <a:p>
            <a:pPr algn="l" marL="342900" indent="-342900">
              <a:lnSpc>
                <a:spcPts val="1850"/>
              </a:lnSpc>
              <a:buSzPct val="100000"/>
              <a:buChar char="•"/>
            </a:pPr>
            <a:r>
              <a:rPr lang="en-US" sz="1350" dirty="0">
                <a:solidFill>
                  <a:srgbClr val="5B5F71"/>
                </a:solidFill>
                <a:latin typeface="Instrument Sans Medium" pitchFamily="34" charset="0"/>
                <a:ea typeface="Instrument Sans Medium" pitchFamily="34" charset="-122"/>
                <a:cs typeface="Instrument Sans Medium" pitchFamily="34" charset="-120"/>
              </a:rPr>
              <a:t>Keep up the good work. </a:t>
            </a:r>
            <a:pPr algn="l" indent="0" marL="0">
              <a:lnSpc>
                <a:spcPts val="1850"/>
              </a:lnSpc>
              <a:buNone/>
            </a:pPr>
            <a:r>
              <a:rPr lang="en-US" sz="1350" i="1" dirty="0">
                <a:solidFill>
                  <a:srgbClr val="5B5F71"/>
                </a:solidFill>
                <a:latin typeface="Instrument Sans Medium" pitchFamily="34" charset="0"/>
                <a:ea typeface="Instrument Sans Medium" pitchFamily="34" charset="-122"/>
                <a:cs typeface="Instrument Sans Medium" pitchFamily="34" charset="-120"/>
              </a:rPr>
              <a:t>(from a supervisor to an employee)</a:t>
            </a:r>
            <a:endParaRPr lang="en-US" sz="1350" dirty="0"/>
          </a:p>
        </p:txBody>
      </p:sp>
      <p:sp>
        <p:nvSpPr>
          <p:cNvPr id="12" name="Shape 10"/>
          <p:cNvSpPr/>
          <p:nvPr/>
        </p:nvSpPr>
        <p:spPr>
          <a:xfrm>
            <a:off x="2341840" y="6068378"/>
            <a:ext cx="9946600" cy="841415"/>
          </a:xfrm>
          <a:prstGeom prst="roundRect">
            <a:avLst>
              <a:gd name="adj" fmla="val 8710"/>
            </a:avLst>
          </a:prstGeom>
          <a:solidFill>
            <a:srgbClr val="D4D5DE"/>
          </a:solidFill>
          <a:ln/>
        </p:spPr>
      </p:sp>
      <p:pic>
        <p:nvPicPr>
          <p:cNvPr id="13" name="Image 0" descr="preencoded.png">    </p:cNvPr>
          <p:cNvPicPr>
            <a:picLocks noChangeAspect="1"/>
          </p:cNvPicPr>
          <p:nvPr/>
        </p:nvPicPr>
        <p:blipFill>
          <a:blip r:embed="rId1"/>
          <a:stretch>
            <a:fillRect/>
          </a:stretch>
        </p:blipFill>
        <p:spPr>
          <a:xfrm>
            <a:off x="2516267" y="6309003"/>
            <a:ext cx="218123" cy="174427"/>
          </a:xfrm>
          <a:prstGeom prst="rect">
            <a:avLst/>
          </a:prstGeom>
        </p:spPr>
      </p:pic>
      <p:sp>
        <p:nvSpPr>
          <p:cNvPr id="14" name="Text 11"/>
          <p:cNvSpPr/>
          <p:nvPr/>
        </p:nvSpPr>
        <p:spPr>
          <a:xfrm>
            <a:off x="2908816" y="6235184"/>
            <a:ext cx="9205198" cy="476488"/>
          </a:xfrm>
          <a:prstGeom prst="rect">
            <a:avLst/>
          </a:prstGeom>
          <a:noFill/>
          <a:ln/>
        </p:spPr>
        <p:txBody>
          <a:bodyPr wrap="square" lIns="0" tIns="0" rIns="0" bIns="0" rtlCol="0" anchor="t"/>
          <a:lstStyle/>
          <a:p>
            <a:pPr algn="l" indent="0" marL="0">
              <a:lnSpc>
                <a:spcPts val="1850"/>
              </a:lnSpc>
              <a:buNone/>
            </a:pPr>
            <a:r>
              <a:rPr lang="en-US" sz="1350" dirty="0">
                <a:solidFill>
                  <a:srgbClr val="000000"/>
                </a:solidFill>
                <a:latin typeface="Instrument Sans Medium" pitchFamily="34" charset="0"/>
                <a:ea typeface="Instrument Sans Medium" pitchFamily="34" charset="-122"/>
                <a:cs typeface="Instrument Sans Medium" pitchFamily="34" charset="-120"/>
              </a:rPr>
              <a:t>When in doubt, </a:t>
            </a:r>
            <a:pPr algn="l" indent="0" marL="0">
              <a:lnSpc>
                <a:spcPts val="1850"/>
              </a:lnSpc>
              <a:buNone/>
            </a:pPr>
            <a:r>
              <a:rPr lang="en-US" sz="1350" b="1" dirty="0">
                <a:solidFill>
                  <a:srgbClr val="000000"/>
                </a:solidFill>
                <a:latin typeface="Instrument Sans Medium" pitchFamily="34" charset="0"/>
                <a:ea typeface="Instrument Sans Medium" pitchFamily="34" charset="-122"/>
                <a:cs typeface="Instrument Sans Medium" pitchFamily="34" charset="-120"/>
              </a:rPr>
              <a:t>Best regards</a:t>
            </a:r>
            <a:pPr algn="l" indent="0" marL="0">
              <a:lnSpc>
                <a:spcPts val="1850"/>
              </a:lnSpc>
              <a:buNone/>
            </a:pPr>
            <a:r>
              <a:rPr lang="en-US" sz="1350" dirty="0">
                <a:solidFill>
                  <a:srgbClr val="000000"/>
                </a:solidFill>
                <a:latin typeface="Instrument Sans Medium" pitchFamily="34" charset="0"/>
                <a:ea typeface="Instrument Sans Medium" pitchFamily="34" charset="-122"/>
                <a:cs typeface="Instrument Sans Medium" pitchFamily="34" charset="-120"/>
              </a:rPr>
              <a:t> is the most universally appropriate sign-off across industries and formality levels. Reserve casual sign-offs like </a:t>
            </a:r>
            <a:pPr algn="l" indent="0" marL="0">
              <a:lnSpc>
                <a:spcPts val="1850"/>
              </a:lnSpc>
              <a:buNone/>
            </a:pPr>
            <a:r>
              <a:rPr lang="en-US" sz="1350" i="1" dirty="0">
                <a:solidFill>
                  <a:srgbClr val="000000"/>
                </a:solidFill>
                <a:latin typeface="Instrument Sans Medium" pitchFamily="34" charset="0"/>
                <a:ea typeface="Instrument Sans Medium" pitchFamily="34" charset="-122"/>
                <a:cs typeface="Instrument Sans Medium" pitchFamily="34" charset="-120"/>
              </a:rPr>
              <a:t>Have a great weekend</a:t>
            </a:r>
            <a:pPr algn="l" indent="0" marL="0">
              <a:lnSpc>
                <a:spcPts val="1850"/>
              </a:lnSpc>
              <a:buNone/>
            </a:pPr>
            <a:r>
              <a:rPr lang="en-US" sz="1350" dirty="0">
                <a:solidFill>
                  <a:srgbClr val="000000"/>
                </a:solidFill>
                <a:latin typeface="Instrument Sans Medium" pitchFamily="34" charset="0"/>
                <a:ea typeface="Instrument Sans Medium" pitchFamily="34" charset="-122"/>
                <a:cs typeface="Instrument Sans Medium" pitchFamily="34" charset="-120"/>
              </a:rPr>
              <a:t> for colleagues you communicate with regularly.</a:t>
            </a:r>
            <a:endParaRPr lang="en-US" sz="13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
  <cp:revision>1</cp:revision>
  <dcterms:created xsi:type="dcterms:W3CDTF">2026-03-24T13:21:27Z</dcterms:created>
  <dcterms:modified xsi:type="dcterms:W3CDTF">2026-03-24T13:21:27Z</dcterms:modified>
</cp:coreProperties>
</file>